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6858000" cy="9144000" type="screen4x3"/>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1" d="100"/>
          <a:sy n="61" d="100"/>
        </p:scale>
        <p:origin x="-1524" y="-96"/>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GB"/>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C6657D10-135E-42C7-8218-35BFBE1CF458}" type="datetimeFigureOut">
              <a:rPr lang="en-GB" smtClean="0"/>
              <a:t>23/05/2018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D574536-E457-4D6F-8AC8-5EEC19B56521}" type="slidenum">
              <a:rPr lang="en-GB" smtClean="0"/>
              <a:t>‹#›</a:t>
            </a:fld>
            <a:endParaRPr lang="en-GB"/>
          </a:p>
        </p:txBody>
      </p:sp>
    </p:spTree>
    <p:extLst>
      <p:ext uri="{BB962C8B-B14F-4D97-AF65-F5344CB8AC3E}">
        <p14:creationId xmlns:p14="http://schemas.microsoft.com/office/powerpoint/2010/main" val="14141524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6657D10-135E-42C7-8218-35BFBE1CF458}" type="datetimeFigureOut">
              <a:rPr lang="en-GB" smtClean="0"/>
              <a:t>23/05/2018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D574536-E457-4D6F-8AC8-5EEC19B56521}" type="slidenum">
              <a:rPr lang="en-GB" smtClean="0"/>
              <a:t>‹#›</a:t>
            </a:fld>
            <a:endParaRPr lang="en-GB"/>
          </a:p>
        </p:txBody>
      </p:sp>
    </p:spTree>
    <p:extLst>
      <p:ext uri="{BB962C8B-B14F-4D97-AF65-F5344CB8AC3E}">
        <p14:creationId xmlns:p14="http://schemas.microsoft.com/office/powerpoint/2010/main" val="28187206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6657D10-135E-42C7-8218-35BFBE1CF458}" type="datetimeFigureOut">
              <a:rPr lang="en-GB" smtClean="0"/>
              <a:t>23/05/2018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D574536-E457-4D6F-8AC8-5EEC19B56521}" type="slidenum">
              <a:rPr lang="en-GB" smtClean="0"/>
              <a:t>‹#›</a:t>
            </a:fld>
            <a:endParaRPr lang="en-GB"/>
          </a:p>
        </p:txBody>
      </p:sp>
    </p:spTree>
    <p:extLst>
      <p:ext uri="{BB962C8B-B14F-4D97-AF65-F5344CB8AC3E}">
        <p14:creationId xmlns:p14="http://schemas.microsoft.com/office/powerpoint/2010/main" val="21559306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6657D10-135E-42C7-8218-35BFBE1CF458}" type="datetimeFigureOut">
              <a:rPr lang="en-GB" smtClean="0"/>
              <a:t>23/05/2018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D574536-E457-4D6F-8AC8-5EEC19B56521}" type="slidenum">
              <a:rPr lang="en-GB" smtClean="0"/>
              <a:t>‹#›</a:t>
            </a:fld>
            <a:endParaRPr lang="en-GB"/>
          </a:p>
        </p:txBody>
      </p:sp>
    </p:spTree>
    <p:extLst>
      <p:ext uri="{BB962C8B-B14F-4D97-AF65-F5344CB8AC3E}">
        <p14:creationId xmlns:p14="http://schemas.microsoft.com/office/powerpoint/2010/main" val="13117608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6657D10-135E-42C7-8218-35BFBE1CF458}" type="datetimeFigureOut">
              <a:rPr lang="en-GB" smtClean="0"/>
              <a:t>23/05/2018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D574536-E457-4D6F-8AC8-5EEC19B56521}" type="slidenum">
              <a:rPr lang="en-GB" smtClean="0"/>
              <a:t>‹#›</a:t>
            </a:fld>
            <a:endParaRPr lang="en-GB"/>
          </a:p>
        </p:txBody>
      </p:sp>
    </p:spTree>
    <p:extLst>
      <p:ext uri="{BB962C8B-B14F-4D97-AF65-F5344CB8AC3E}">
        <p14:creationId xmlns:p14="http://schemas.microsoft.com/office/powerpoint/2010/main" val="14500200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C6657D10-135E-42C7-8218-35BFBE1CF458}" type="datetimeFigureOut">
              <a:rPr lang="en-GB" smtClean="0"/>
              <a:t>23/05/2018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D574536-E457-4D6F-8AC8-5EEC19B56521}" type="slidenum">
              <a:rPr lang="en-GB" smtClean="0"/>
              <a:t>‹#›</a:t>
            </a:fld>
            <a:endParaRPr lang="en-GB"/>
          </a:p>
        </p:txBody>
      </p:sp>
    </p:spTree>
    <p:extLst>
      <p:ext uri="{BB962C8B-B14F-4D97-AF65-F5344CB8AC3E}">
        <p14:creationId xmlns:p14="http://schemas.microsoft.com/office/powerpoint/2010/main" val="10589209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C6657D10-135E-42C7-8218-35BFBE1CF458}" type="datetimeFigureOut">
              <a:rPr lang="en-GB" smtClean="0"/>
              <a:t>23/05/2018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D574536-E457-4D6F-8AC8-5EEC19B56521}" type="slidenum">
              <a:rPr lang="en-GB" smtClean="0"/>
              <a:t>‹#›</a:t>
            </a:fld>
            <a:endParaRPr lang="en-GB"/>
          </a:p>
        </p:txBody>
      </p:sp>
    </p:spTree>
    <p:extLst>
      <p:ext uri="{BB962C8B-B14F-4D97-AF65-F5344CB8AC3E}">
        <p14:creationId xmlns:p14="http://schemas.microsoft.com/office/powerpoint/2010/main" val="16436147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C6657D10-135E-42C7-8218-35BFBE1CF458}" type="datetimeFigureOut">
              <a:rPr lang="en-GB" smtClean="0"/>
              <a:t>23/05/2018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D574536-E457-4D6F-8AC8-5EEC19B56521}" type="slidenum">
              <a:rPr lang="en-GB" smtClean="0"/>
              <a:t>‹#›</a:t>
            </a:fld>
            <a:endParaRPr lang="en-GB"/>
          </a:p>
        </p:txBody>
      </p:sp>
    </p:spTree>
    <p:extLst>
      <p:ext uri="{BB962C8B-B14F-4D97-AF65-F5344CB8AC3E}">
        <p14:creationId xmlns:p14="http://schemas.microsoft.com/office/powerpoint/2010/main" val="25696755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657D10-135E-42C7-8218-35BFBE1CF458}" type="datetimeFigureOut">
              <a:rPr lang="en-GB" smtClean="0"/>
              <a:t>23/05/2018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D574536-E457-4D6F-8AC8-5EEC19B56521}" type="slidenum">
              <a:rPr lang="en-GB" smtClean="0"/>
              <a:t>‹#›</a:t>
            </a:fld>
            <a:endParaRPr lang="en-GB"/>
          </a:p>
        </p:txBody>
      </p:sp>
    </p:spTree>
    <p:extLst>
      <p:ext uri="{BB962C8B-B14F-4D97-AF65-F5344CB8AC3E}">
        <p14:creationId xmlns:p14="http://schemas.microsoft.com/office/powerpoint/2010/main" val="16504684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6657D10-135E-42C7-8218-35BFBE1CF458}" type="datetimeFigureOut">
              <a:rPr lang="en-GB" smtClean="0"/>
              <a:t>23/05/2018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D574536-E457-4D6F-8AC8-5EEC19B56521}" type="slidenum">
              <a:rPr lang="en-GB" smtClean="0"/>
              <a:t>‹#›</a:t>
            </a:fld>
            <a:endParaRPr lang="en-GB"/>
          </a:p>
        </p:txBody>
      </p:sp>
    </p:spTree>
    <p:extLst>
      <p:ext uri="{BB962C8B-B14F-4D97-AF65-F5344CB8AC3E}">
        <p14:creationId xmlns:p14="http://schemas.microsoft.com/office/powerpoint/2010/main" val="4464843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6657D10-135E-42C7-8218-35BFBE1CF458}" type="datetimeFigureOut">
              <a:rPr lang="en-GB" smtClean="0"/>
              <a:t>23/05/2018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D574536-E457-4D6F-8AC8-5EEC19B56521}" type="slidenum">
              <a:rPr lang="en-GB" smtClean="0"/>
              <a:t>‹#›</a:t>
            </a:fld>
            <a:endParaRPr lang="en-GB"/>
          </a:p>
        </p:txBody>
      </p:sp>
    </p:spTree>
    <p:extLst>
      <p:ext uri="{BB962C8B-B14F-4D97-AF65-F5344CB8AC3E}">
        <p14:creationId xmlns:p14="http://schemas.microsoft.com/office/powerpoint/2010/main" val="15176220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C6657D10-135E-42C7-8218-35BFBE1CF458}" type="datetimeFigureOut">
              <a:rPr lang="en-GB" smtClean="0"/>
              <a:t>23/05/2018</a:t>
            </a:fld>
            <a:endParaRPr lang="en-GB"/>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CD574536-E457-4D6F-8AC8-5EEC19B56521}" type="slidenum">
              <a:rPr lang="en-GB" smtClean="0"/>
              <a:t>‹#›</a:t>
            </a:fld>
            <a:endParaRPr lang="en-GB"/>
          </a:p>
        </p:txBody>
      </p:sp>
    </p:spTree>
    <p:extLst>
      <p:ext uri="{BB962C8B-B14F-4D97-AF65-F5344CB8AC3E}">
        <p14:creationId xmlns:p14="http://schemas.microsoft.com/office/powerpoint/2010/main" val="22295357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 Id="rId4" Type="http://schemas.openxmlformats.org/officeDocument/2006/relationships/hyperlink" Target="https://digital.nhs.uk/summary-care-records"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s://digital.nhs.uk/article/1202/Records-Management-Code-of-Practice-for-Health-and-Social-Care-2016" TargetMode="External"/><Relationship Id="rId2" Type="http://schemas.openxmlformats.org/officeDocument/2006/relationships/image" Target="../media/image4.jpeg"/><Relationship Id="rId1" Type="http://schemas.openxmlformats.org/officeDocument/2006/relationships/slideLayout" Target="../slideLayouts/slideLayout7.xml"/><Relationship Id="rId4" Type="http://schemas.openxmlformats.org/officeDocument/2006/relationships/image" Target="../media/image5.jpeg"/></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 Id="rId4" Type="http://schemas.openxmlformats.org/officeDocument/2006/relationships/hyperlink" Target="https://www.gov.uk/topic/population-screening-programmes"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 Id="rId6" Type="http://schemas.openxmlformats.org/officeDocument/2006/relationships/hyperlink" Target="https://ico.org.uk/global/contact-us/" TargetMode="External"/><Relationship Id="rId5" Type="http://schemas.openxmlformats.org/officeDocument/2006/relationships/hyperlink" Target="https://digital.nhs.uk/article/1202/Records-Management-Code-of-Practice-for-Health-and-Social-Care-2016" TargetMode="External"/><Relationship Id="rId4" Type="http://schemas.openxmlformats.org/officeDocument/2006/relationships/hyperlink" Target="https://www.gov.uk/government/publications/opting-out-of-the-nhs-population-screening-programme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7" descr="Relate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5195" y="251520"/>
            <a:ext cx="5514125" cy="4156076"/>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5"/>
          <p:cNvPicPr>
            <a:picLocks noChangeAspect="1" noChangeArrowheads="1"/>
          </p:cNvPicPr>
          <p:nvPr/>
        </p:nvPicPr>
        <p:blipFill>
          <a:blip r:embed="rId3">
            <a:lum bright="-30000" contrast="60000"/>
            <a:extLst>
              <a:ext uri="{28A0092B-C50C-407E-A947-70E740481C1C}">
                <a14:useLocalDpi xmlns:a14="http://schemas.microsoft.com/office/drawing/2010/main" val="0"/>
              </a:ext>
            </a:extLst>
          </a:blip>
          <a:srcRect/>
          <a:stretch>
            <a:fillRect/>
          </a:stretch>
        </p:blipFill>
        <p:spPr bwMode="auto">
          <a:xfrm>
            <a:off x="4924187" y="251520"/>
            <a:ext cx="1457141" cy="936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ounded Rectangle 3"/>
          <p:cNvSpPr/>
          <p:nvPr/>
        </p:nvSpPr>
        <p:spPr>
          <a:xfrm>
            <a:off x="620688" y="144017"/>
            <a:ext cx="6120679" cy="8748463"/>
          </a:xfrm>
          <a:prstGeom prst="roundRect">
            <a:avLst/>
          </a:prstGeom>
          <a:noFill/>
          <a:ln w="31750">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p:cNvSpPr/>
          <p:nvPr/>
        </p:nvSpPr>
        <p:spPr>
          <a:xfrm>
            <a:off x="620689" y="4339133"/>
            <a:ext cx="6120680" cy="1384995"/>
          </a:xfrm>
          <a:prstGeom prst="rect">
            <a:avLst/>
          </a:prstGeom>
        </p:spPr>
        <p:txBody>
          <a:bodyPr wrap="square">
            <a:spAutoFit/>
          </a:bodyPr>
          <a:lstStyle/>
          <a:p>
            <a:pPr algn="ctr"/>
            <a:r>
              <a:rPr lang="en-GB" sz="4200" b="1" dirty="0">
                <a:solidFill>
                  <a:schemeClr val="accent4">
                    <a:lumMod val="75000"/>
                  </a:schemeClr>
                </a:solidFill>
                <a:latin typeface="Tahoma" panose="020B0604030504040204" pitchFamily="34" charset="0"/>
                <a:ea typeface="Tahoma" panose="020B0604030504040204" pitchFamily="34" charset="0"/>
                <a:cs typeface="Tahoma" panose="020B0604030504040204" pitchFamily="34" charset="0"/>
              </a:rPr>
              <a:t>How </a:t>
            </a:r>
            <a:r>
              <a:rPr lang="en-GB" sz="4200" b="1" dirty="0" smtClean="0">
                <a:solidFill>
                  <a:schemeClr val="accent4">
                    <a:lumMod val="75000"/>
                  </a:schemeClr>
                </a:solidFill>
                <a:latin typeface="Tahoma" panose="020B0604030504040204" pitchFamily="34" charset="0"/>
                <a:ea typeface="Tahoma" panose="020B0604030504040204" pitchFamily="34" charset="0"/>
                <a:cs typeface="Tahoma" panose="020B0604030504040204" pitchFamily="34" charset="0"/>
              </a:rPr>
              <a:t>We Use </a:t>
            </a:r>
          </a:p>
          <a:p>
            <a:pPr algn="ctr"/>
            <a:r>
              <a:rPr lang="en-GB" sz="4200" b="1" dirty="0" smtClean="0">
                <a:solidFill>
                  <a:schemeClr val="accent4">
                    <a:lumMod val="75000"/>
                  </a:schemeClr>
                </a:solidFill>
                <a:latin typeface="Tahoma" panose="020B0604030504040204" pitchFamily="34" charset="0"/>
                <a:ea typeface="Tahoma" panose="020B0604030504040204" pitchFamily="34" charset="0"/>
                <a:cs typeface="Tahoma" panose="020B0604030504040204" pitchFamily="34" charset="0"/>
              </a:rPr>
              <a:t>Your Medical </a:t>
            </a:r>
            <a:r>
              <a:rPr lang="en-GB" sz="4200" b="1" dirty="0">
                <a:solidFill>
                  <a:schemeClr val="accent4">
                    <a:lumMod val="75000"/>
                  </a:schemeClr>
                </a:solidFill>
                <a:latin typeface="Tahoma" panose="020B0604030504040204" pitchFamily="34" charset="0"/>
                <a:ea typeface="Tahoma" panose="020B0604030504040204" pitchFamily="34" charset="0"/>
                <a:cs typeface="Tahoma" panose="020B0604030504040204" pitchFamily="34" charset="0"/>
              </a:rPr>
              <a:t>R</a:t>
            </a:r>
            <a:r>
              <a:rPr lang="en-GB" sz="4200" b="1" dirty="0" smtClean="0">
                <a:solidFill>
                  <a:schemeClr val="accent4">
                    <a:lumMod val="75000"/>
                  </a:schemeClr>
                </a:solidFill>
                <a:latin typeface="Tahoma" panose="020B0604030504040204" pitchFamily="34" charset="0"/>
                <a:ea typeface="Tahoma" panose="020B0604030504040204" pitchFamily="34" charset="0"/>
                <a:cs typeface="Tahoma" panose="020B0604030504040204" pitchFamily="34" charset="0"/>
              </a:rPr>
              <a:t>ecords</a:t>
            </a:r>
            <a:endParaRPr lang="en-GB" sz="4200" dirty="0">
              <a:solidFill>
                <a:schemeClr val="accent4">
                  <a:lumMod val="75000"/>
                </a:schemeClr>
              </a:solidFill>
              <a:latin typeface="Tahoma" panose="020B0604030504040204" pitchFamily="34" charset="0"/>
              <a:ea typeface="Tahoma" panose="020B0604030504040204" pitchFamily="34" charset="0"/>
              <a:cs typeface="Tahoma" panose="020B0604030504040204" pitchFamily="34" charset="0"/>
            </a:endParaRPr>
          </a:p>
        </p:txBody>
      </p:sp>
      <p:sp>
        <p:nvSpPr>
          <p:cNvPr id="6" name="Rectangle 5"/>
          <p:cNvSpPr/>
          <p:nvPr/>
        </p:nvSpPr>
        <p:spPr>
          <a:xfrm>
            <a:off x="620688" y="5879757"/>
            <a:ext cx="6120681" cy="646331"/>
          </a:xfrm>
          <a:prstGeom prst="rect">
            <a:avLst/>
          </a:prstGeom>
        </p:spPr>
        <p:txBody>
          <a:bodyPr wrap="square">
            <a:spAutoFit/>
          </a:bodyPr>
          <a:lstStyle/>
          <a:p>
            <a:pPr algn="ctr"/>
            <a:r>
              <a:rPr lang="en-GB" sz="3600" b="1" dirty="0" smtClean="0">
                <a:solidFill>
                  <a:srgbClr val="C00000"/>
                </a:solidFill>
                <a:latin typeface="Tahoma" panose="020B0604030504040204" pitchFamily="34" charset="0"/>
                <a:ea typeface="Tahoma" panose="020B0604030504040204" pitchFamily="34" charset="0"/>
                <a:cs typeface="Tahoma" panose="020B0604030504040204" pitchFamily="34" charset="0"/>
              </a:rPr>
              <a:t>Information for Patients</a:t>
            </a:r>
            <a:endParaRPr lang="en-GB" sz="3600" dirty="0">
              <a:solidFill>
                <a:srgbClr val="C00000"/>
              </a:solidFill>
              <a:latin typeface="Tahoma" panose="020B0604030504040204" pitchFamily="34" charset="0"/>
              <a:ea typeface="Tahoma" panose="020B0604030504040204" pitchFamily="34" charset="0"/>
              <a:cs typeface="Tahoma" panose="020B0604030504040204" pitchFamily="34" charset="0"/>
            </a:endParaRPr>
          </a:p>
        </p:txBody>
      </p:sp>
      <p:sp>
        <p:nvSpPr>
          <p:cNvPr id="10" name="Rectangle 9"/>
          <p:cNvSpPr/>
          <p:nvPr/>
        </p:nvSpPr>
        <p:spPr>
          <a:xfrm>
            <a:off x="620690" y="8108523"/>
            <a:ext cx="6120678" cy="507831"/>
          </a:xfrm>
          <a:prstGeom prst="rect">
            <a:avLst/>
          </a:prstGeom>
        </p:spPr>
        <p:txBody>
          <a:bodyPr wrap="square">
            <a:spAutoFit/>
          </a:bodyPr>
          <a:lstStyle/>
          <a:p>
            <a:pPr algn="ctr"/>
            <a:r>
              <a:rPr lang="en-GB" sz="2700" b="1" dirty="0" smtClean="0">
                <a:solidFill>
                  <a:schemeClr val="accent5">
                    <a:lumMod val="50000"/>
                  </a:schemeClr>
                </a:solidFill>
                <a:latin typeface="Segoe Print" panose="02000600000000000000" pitchFamily="2" charset="0"/>
                <a:ea typeface="Tahoma" panose="020B0604030504040204" pitchFamily="34" charset="0"/>
                <a:cs typeface="Tahoma" panose="020B0604030504040204" pitchFamily="34" charset="0"/>
              </a:rPr>
              <a:t>NOT TO BE REMOVED</a:t>
            </a:r>
            <a:endParaRPr lang="en-GB" sz="2700" dirty="0">
              <a:solidFill>
                <a:schemeClr val="accent5">
                  <a:lumMod val="50000"/>
                </a:schemeClr>
              </a:solidFill>
              <a:latin typeface="Segoe Print" panose="02000600000000000000" pitchFamily="2" charset="0"/>
              <a:ea typeface="Tahoma" panose="020B0604030504040204" pitchFamily="34" charset="0"/>
              <a:cs typeface="Tahoma" panose="020B0604030504040204" pitchFamily="34" charset="0"/>
            </a:endParaRPr>
          </a:p>
        </p:txBody>
      </p:sp>
      <p:sp>
        <p:nvSpPr>
          <p:cNvPr id="11" name="Rectangle 10"/>
          <p:cNvSpPr/>
          <p:nvPr/>
        </p:nvSpPr>
        <p:spPr>
          <a:xfrm>
            <a:off x="620690" y="7740352"/>
            <a:ext cx="6120680" cy="461665"/>
          </a:xfrm>
          <a:prstGeom prst="rect">
            <a:avLst/>
          </a:prstGeom>
        </p:spPr>
        <p:txBody>
          <a:bodyPr wrap="square">
            <a:spAutoFit/>
          </a:bodyPr>
          <a:lstStyle/>
          <a:p>
            <a:pPr algn="ctr"/>
            <a:r>
              <a:rPr lang="en-GB" sz="2400" b="1" dirty="0">
                <a:solidFill>
                  <a:schemeClr val="accent4">
                    <a:lumMod val="75000"/>
                  </a:schemeClr>
                </a:solidFill>
                <a:latin typeface="Segoe Print" panose="02000600000000000000" pitchFamily="2" charset="0"/>
                <a:ea typeface="Tahoma" panose="020B0604030504040204" pitchFamily="34" charset="0"/>
                <a:cs typeface="Tahoma" panose="020B0604030504040204" pitchFamily="34" charset="0"/>
              </a:rPr>
              <a:t>P</a:t>
            </a:r>
            <a:r>
              <a:rPr lang="en-GB" sz="2400" b="1" dirty="0" smtClean="0">
                <a:solidFill>
                  <a:schemeClr val="accent4">
                    <a:lumMod val="75000"/>
                  </a:schemeClr>
                </a:solidFill>
                <a:latin typeface="Segoe Print" panose="02000600000000000000" pitchFamily="2" charset="0"/>
                <a:ea typeface="Tahoma" panose="020B0604030504040204" pitchFamily="34" charset="0"/>
                <a:cs typeface="Tahoma" panose="020B0604030504040204" pitchFamily="34" charset="0"/>
              </a:rPr>
              <a:t>lease return to reception</a:t>
            </a:r>
            <a:endParaRPr lang="en-GB" sz="2400" dirty="0">
              <a:solidFill>
                <a:schemeClr val="accent4">
                  <a:lumMod val="75000"/>
                </a:schemeClr>
              </a:solidFill>
              <a:latin typeface="Segoe Print" panose="02000600000000000000" pitchFamily="2"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1473062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3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arn(inVertical)">
                                      <p:cBhvr>
                                        <p:cTn id="17" dur="30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30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circle(in)">
                                      <p:cBhvr>
                                        <p:cTn id="27" dur="30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barn(inVertical)">
                                      <p:cBhvr>
                                        <p:cTn id="32" dur="3000"/>
                                        <p:tgtEl>
                                          <p:spTgt spid="10"/>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11"/>
                                        </p:tgtEl>
                                        <p:attrNameLst>
                                          <p:attrName>style.visibility</p:attrName>
                                        </p:attrNameLst>
                                      </p:cBhvr>
                                      <p:to>
                                        <p:strVal val="visible"/>
                                      </p:to>
                                    </p:set>
                                    <p:animEffect transition="in" filter="barn(inVertical)">
                                      <p:cBhvr>
                                        <p:cTn id="37" dur="3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6" grpId="0"/>
      <p:bldP spid="10" grpId="0"/>
      <p:bldP spid="1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7" descr="Related imag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2995" y="187463"/>
            <a:ext cx="1959689" cy="1448758"/>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0" y="1220723"/>
            <a:ext cx="6858000" cy="830997"/>
          </a:xfrm>
          <a:prstGeom prst="rect">
            <a:avLst/>
          </a:prstGeom>
        </p:spPr>
        <p:txBody>
          <a:bodyPr wrap="square">
            <a:spAutoFit/>
          </a:bodyPr>
          <a:lstStyle/>
          <a:p>
            <a:pPr algn="ctr"/>
            <a:r>
              <a:rPr lang="en-US" sz="1600" b="1" dirty="0">
                <a:solidFill>
                  <a:schemeClr val="accent4">
                    <a:lumMod val="50000"/>
                  </a:schemeClr>
                </a:solidFill>
                <a:latin typeface="Arial" panose="020B0604020202020204" pitchFamily="34" charset="0"/>
                <a:cs typeface="Arial" panose="020B0604020202020204" pitchFamily="34" charset="0"/>
              </a:rPr>
              <a:t>How </a:t>
            </a:r>
            <a:endParaRPr lang="en-US" sz="1600" b="1" dirty="0" smtClean="0">
              <a:solidFill>
                <a:schemeClr val="accent4">
                  <a:lumMod val="50000"/>
                </a:schemeClr>
              </a:solidFill>
              <a:latin typeface="Arial" panose="020B0604020202020204" pitchFamily="34" charset="0"/>
              <a:cs typeface="Arial" panose="020B0604020202020204" pitchFamily="34" charset="0"/>
            </a:endParaRPr>
          </a:p>
          <a:p>
            <a:pPr algn="ctr"/>
            <a:r>
              <a:rPr lang="en-US" sz="1600" b="1" dirty="0" smtClean="0">
                <a:solidFill>
                  <a:schemeClr val="accent4">
                    <a:lumMod val="50000"/>
                  </a:schemeClr>
                </a:solidFill>
                <a:latin typeface="Arial" panose="020B0604020202020204" pitchFamily="34" charset="0"/>
                <a:cs typeface="Arial" panose="020B0604020202020204" pitchFamily="34" charset="0"/>
              </a:rPr>
              <a:t>Towcester </a:t>
            </a:r>
            <a:r>
              <a:rPr lang="en-US" sz="1600" b="1" dirty="0">
                <a:solidFill>
                  <a:schemeClr val="accent4">
                    <a:lumMod val="50000"/>
                  </a:schemeClr>
                </a:solidFill>
                <a:latin typeface="Arial" panose="020B0604020202020204" pitchFamily="34" charset="0"/>
                <a:cs typeface="Arial" panose="020B0604020202020204" pitchFamily="34" charset="0"/>
              </a:rPr>
              <a:t>Medical Centre </a:t>
            </a:r>
            <a:endParaRPr lang="en-US" sz="1600" b="1" dirty="0" smtClean="0">
              <a:solidFill>
                <a:schemeClr val="accent4">
                  <a:lumMod val="50000"/>
                </a:schemeClr>
              </a:solidFill>
              <a:latin typeface="Arial" panose="020B0604020202020204" pitchFamily="34" charset="0"/>
              <a:cs typeface="Arial" panose="020B0604020202020204" pitchFamily="34" charset="0"/>
            </a:endParaRPr>
          </a:p>
          <a:p>
            <a:pPr algn="ctr"/>
            <a:r>
              <a:rPr lang="en-US" sz="1600" b="1" dirty="0" smtClean="0">
                <a:solidFill>
                  <a:schemeClr val="accent4">
                    <a:lumMod val="50000"/>
                  </a:schemeClr>
                </a:solidFill>
                <a:latin typeface="Arial" panose="020B0604020202020204" pitchFamily="34" charset="0"/>
                <a:cs typeface="Arial" panose="020B0604020202020204" pitchFamily="34" charset="0"/>
              </a:rPr>
              <a:t>uses </a:t>
            </a:r>
            <a:r>
              <a:rPr lang="en-US" sz="1600" b="1" dirty="0">
                <a:solidFill>
                  <a:schemeClr val="accent4">
                    <a:lumMod val="50000"/>
                  </a:schemeClr>
                </a:solidFill>
                <a:latin typeface="Arial" panose="020B0604020202020204" pitchFamily="34" charset="0"/>
                <a:cs typeface="Arial" panose="020B0604020202020204" pitchFamily="34" charset="0"/>
              </a:rPr>
              <a:t>your information to provide you with healthcare</a:t>
            </a:r>
            <a:endParaRPr lang="en-GB" sz="1600" dirty="0">
              <a:solidFill>
                <a:schemeClr val="accent4">
                  <a:lumMod val="50000"/>
                </a:schemeClr>
              </a:solidFill>
              <a:latin typeface="Arial" panose="020B0604020202020204" pitchFamily="34" charset="0"/>
              <a:cs typeface="Arial" panose="020B0604020202020204" pitchFamily="34" charset="0"/>
            </a:endParaRPr>
          </a:p>
        </p:txBody>
      </p:sp>
      <p:pic>
        <p:nvPicPr>
          <p:cNvPr id="4" name="Picture 5"/>
          <p:cNvPicPr>
            <a:picLocks noChangeAspect="1" noChangeArrowheads="1"/>
          </p:cNvPicPr>
          <p:nvPr/>
        </p:nvPicPr>
        <p:blipFill>
          <a:blip r:embed="rId3" cstate="print">
            <a:lum bright="-30000" contrast="60000"/>
            <a:extLst>
              <a:ext uri="{28A0092B-C50C-407E-A947-70E740481C1C}">
                <a14:useLocalDpi xmlns:a14="http://schemas.microsoft.com/office/drawing/2010/main" val="0"/>
              </a:ext>
            </a:extLst>
          </a:blip>
          <a:srcRect/>
          <a:stretch>
            <a:fillRect/>
          </a:stretch>
        </p:blipFill>
        <p:spPr bwMode="auto">
          <a:xfrm>
            <a:off x="5738112" y="107504"/>
            <a:ext cx="896702" cy="5760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p:nvPr/>
        </p:nvSpPr>
        <p:spPr>
          <a:xfrm>
            <a:off x="836712" y="2301999"/>
            <a:ext cx="5832648" cy="5078313"/>
          </a:xfrm>
          <a:prstGeom prst="rect">
            <a:avLst/>
          </a:prstGeom>
        </p:spPr>
        <p:txBody>
          <a:bodyPr wrap="square">
            <a:spAutoFit/>
          </a:bodyPr>
          <a:lstStyle/>
          <a:p>
            <a:pPr algn="just"/>
            <a:r>
              <a:rPr lang="en-US" sz="1200" b="1" dirty="0"/>
              <a:t>This practice keeps medical records confidential and complies with the General Data Protection Regulation</a:t>
            </a:r>
            <a:r>
              <a:rPr lang="en-US" sz="1200" b="1" dirty="0" smtClean="0"/>
              <a:t>.</a:t>
            </a:r>
          </a:p>
          <a:p>
            <a:pPr algn="just"/>
            <a:endParaRPr lang="en-US" sz="1200" b="1" dirty="0" smtClean="0"/>
          </a:p>
          <a:p>
            <a:pPr algn="just"/>
            <a:endParaRPr lang="en-GB" sz="1200" dirty="0"/>
          </a:p>
          <a:p>
            <a:pPr algn="just"/>
            <a:r>
              <a:rPr lang="en-US" sz="1200" b="1" dirty="0"/>
              <a:t>We hold your medical record so that we can provide you with safe care and treatment. </a:t>
            </a:r>
            <a:endParaRPr lang="en-GB" sz="1200" dirty="0"/>
          </a:p>
          <a:p>
            <a:pPr algn="just"/>
            <a:r>
              <a:rPr lang="en-US" sz="1200" b="1" dirty="0"/>
              <a:t> </a:t>
            </a:r>
            <a:endParaRPr lang="en-GB" sz="1200" dirty="0"/>
          </a:p>
          <a:p>
            <a:pPr algn="just"/>
            <a:endParaRPr lang="en-US" sz="1200" b="1" dirty="0" smtClean="0"/>
          </a:p>
          <a:p>
            <a:pPr algn="just"/>
            <a:r>
              <a:rPr lang="en-US" sz="1200" b="1" dirty="0" smtClean="0"/>
              <a:t>We </a:t>
            </a:r>
            <a:r>
              <a:rPr lang="en-US" sz="1200" b="1" dirty="0"/>
              <a:t>will also use your information so that this practice can check and review the quality of the care we provide. This helps us to improve our services to you. </a:t>
            </a:r>
            <a:endParaRPr lang="en-GB" sz="1200" dirty="0"/>
          </a:p>
          <a:p>
            <a:pPr algn="just"/>
            <a:r>
              <a:rPr lang="en-US" sz="1200" dirty="0"/>
              <a:t> </a:t>
            </a:r>
            <a:endParaRPr lang="en-GB" sz="1200" dirty="0"/>
          </a:p>
          <a:p>
            <a:pPr lvl="0" algn="just"/>
            <a:endParaRPr lang="en-US" sz="1200" dirty="0" smtClean="0"/>
          </a:p>
          <a:p>
            <a:pPr lvl="0" algn="just"/>
            <a:r>
              <a:rPr lang="en-US" sz="1200" dirty="0" smtClean="0"/>
              <a:t>We </a:t>
            </a:r>
            <a:r>
              <a:rPr lang="en-US" sz="1200" dirty="0"/>
              <a:t>will share relevant information from your medical record with other health or social care staff or </a:t>
            </a:r>
            <a:r>
              <a:rPr lang="en-US" sz="1200" dirty="0" err="1"/>
              <a:t>organisations</a:t>
            </a:r>
            <a:r>
              <a:rPr lang="en-US" sz="1200" dirty="0"/>
              <a:t> when they provide you with care. For example, your GP will share information when they refer you to a specialist in a hospital. Or your GP will send details about your prescription to your chosen pharmacy. </a:t>
            </a:r>
            <a:endParaRPr lang="en-GB" sz="1200" dirty="0"/>
          </a:p>
          <a:p>
            <a:pPr algn="just"/>
            <a:r>
              <a:rPr lang="en-US" sz="1200" dirty="0"/>
              <a:t> </a:t>
            </a:r>
            <a:endParaRPr lang="en-GB" sz="1200" dirty="0"/>
          </a:p>
          <a:p>
            <a:pPr lvl="0" algn="just"/>
            <a:endParaRPr lang="en-US" sz="1200" dirty="0" smtClean="0"/>
          </a:p>
          <a:p>
            <a:pPr lvl="0" algn="just"/>
            <a:r>
              <a:rPr lang="en-US" sz="1200" dirty="0" smtClean="0"/>
              <a:t>Healthcare </a:t>
            </a:r>
            <a:r>
              <a:rPr lang="en-US" sz="1200" dirty="0"/>
              <a:t>staff working in A&amp;E and out of hours care will also have access to your information. For example, it is important that staff who are treating you in an emergency know if you have any allergic reactions. This will involve the use of your Summary Care. For more information see:  </a:t>
            </a:r>
            <a:r>
              <a:rPr lang="en-US" sz="1200" u="sng" dirty="0">
                <a:hlinkClick r:id="rId4"/>
              </a:rPr>
              <a:t>https://digital.nhs.uk/summary-care-records</a:t>
            </a:r>
            <a:r>
              <a:rPr lang="en-US" sz="1200" u="sng" dirty="0"/>
              <a:t> </a:t>
            </a:r>
            <a:r>
              <a:rPr lang="en-US" sz="1200" dirty="0"/>
              <a:t>or alternatively speak to your practice. </a:t>
            </a:r>
            <a:endParaRPr lang="en-GB" sz="1200" dirty="0"/>
          </a:p>
          <a:p>
            <a:pPr algn="just"/>
            <a:r>
              <a:rPr lang="en-US" sz="1200" dirty="0"/>
              <a:t> </a:t>
            </a:r>
            <a:endParaRPr lang="en-GB" sz="1200" dirty="0"/>
          </a:p>
          <a:p>
            <a:pPr lvl="0" algn="just"/>
            <a:endParaRPr lang="en-US" sz="1200" dirty="0" smtClean="0"/>
          </a:p>
          <a:p>
            <a:pPr lvl="0" algn="just"/>
            <a:r>
              <a:rPr lang="en-US" sz="1200" dirty="0" smtClean="0"/>
              <a:t>You </a:t>
            </a:r>
            <a:r>
              <a:rPr lang="en-US" sz="1200" dirty="0"/>
              <a:t>have the right to object to information being shared for your own care. Please speak to the practice if you wish to object. You also have the right to have any mistakes or errors corrected. </a:t>
            </a:r>
            <a:endParaRPr lang="en-GB" sz="1200" dirty="0"/>
          </a:p>
        </p:txBody>
      </p:sp>
    </p:spTree>
    <p:extLst>
      <p:ext uri="{BB962C8B-B14F-4D97-AF65-F5344CB8AC3E}">
        <p14:creationId xmlns:p14="http://schemas.microsoft.com/office/powerpoint/2010/main" val="30412414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3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circle(in)">
                                      <p:cBhvr>
                                        <p:cTn id="12" dur="3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7" descr="Related imag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9341" y="206615"/>
            <a:ext cx="1471507" cy="1341049"/>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877788" y="962889"/>
            <a:ext cx="5980212" cy="584775"/>
          </a:xfrm>
          <a:prstGeom prst="rect">
            <a:avLst/>
          </a:prstGeom>
        </p:spPr>
        <p:txBody>
          <a:bodyPr wrap="square">
            <a:spAutoFit/>
          </a:bodyPr>
          <a:lstStyle/>
          <a:p>
            <a:pPr algn="ctr"/>
            <a:r>
              <a:rPr lang="en-US" sz="1600" b="1" dirty="0" smtClean="0">
                <a:solidFill>
                  <a:schemeClr val="accent4">
                    <a:lumMod val="50000"/>
                  </a:schemeClr>
                </a:solidFill>
              </a:rPr>
              <a:t>Important </a:t>
            </a:r>
            <a:r>
              <a:rPr lang="en-US" sz="1600" b="1" dirty="0">
                <a:solidFill>
                  <a:schemeClr val="accent4">
                    <a:lumMod val="50000"/>
                  </a:schemeClr>
                </a:solidFill>
              </a:rPr>
              <a:t>information about how </a:t>
            </a:r>
            <a:r>
              <a:rPr lang="en-US" sz="1600" b="1" dirty="0" smtClean="0">
                <a:solidFill>
                  <a:schemeClr val="accent4">
                    <a:lumMod val="50000"/>
                  </a:schemeClr>
                </a:solidFill>
              </a:rPr>
              <a:t>your</a:t>
            </a:r>
          </a:p>
          <a:p>
            <a:pPr algn="ctr"/>
            <a:r>
              <a:rPr lang="en-US" sz="1600" b="1" dirty="0" smtClean="0">
                <a:solidFill>
                  <a:schemeClr val="accent4">
                    <a:lumMod val="50000"/>
                  </a:schemeClr>
                </a:solidFill>
              </a:rPr>
              <a:t>information </a:t>
            </a:r>
            <a:r>
              <a:rPr lang="en-US" sz="1600" b="1" dirty="0">
                <a:solidFill>
                  <a:schemeClr val="accent4">
                    <a:lumMod val="50000"/>
                  </a:schemeClr>
                </a:solidFill>
              </a:rPr>
              <a:t>is used to provide you with healthcare</a:t>
            </a:r>
            <a:endParaRPr lang="en-GB" sz="1600" dirty="0">
              <a:solidFill>
                <a:schemeClr val="accent4">
                  <a:lumMod val="50000"/>
                </a:schemeClr>
              </a:solidFill>
            </a:endParaRPr>
          </a:p>
        </p:txBody>
      </p:sp>
      <p:pic>
        <p:nvPicPr>
          <p:cNvPr id="4" name="Picture 5"/>
          <p:cNvPicPr>
            <a:picLocks noChangeAspect="1" noChangeArrowheads="1"/>
          </p:cNvPicPr>
          <p:nvPr/>
        </p:nvPicPr>
        <p:blipFill>
          <a:blip r:embed="rId3" cstate="print">
            <a:lum bright="-30000" contrast="60000"/>
            <a:extLst>
              <a:ext uri="{28A0092B-C50C-407E-A947-70E740481C1C}">
                <a14:useLocalDpi xmlns:a14="http://schemas.microsoft.com/office/drawing/2010/main" val="0"/>
              </a:ext>
            </a:extLst>
          </a:blip>
          <a:srcRect/>
          <a:stretch>
            <a:fillRect/>
          </a:stretch>
        </p:blipFill>
        <p:spPr bwMode="auto">
          <a:xfrm>
            <a:off x="5738112" y="179513"/>
            <a:ext cx="896702" cy="5760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p:nvPr/>
        </p:nvSpPr>
        <p:spPr>
          <a:xfrm>
            <a:off x="877788" y="1800270"/>
            <a:ext cx="5143500" cy="2123658"/>
          </a:xfrm>
          <a:prstGeom prst="rect">
            <a:avLst/>
          </a:prstGeom>
        </p:spPr>
        <p:txBody>
          <a:bodyPr wrap="square">
            <a:spAutoFit/>
          </a:bodyPr>
          <a:lstStyle/>
          <a:p>
            <a:pPr algn="just"/>
            <a:r>
              <a:rPr lang="en-US" sz="1200" b="1" u="sng" dirty="0"/>
              <a:t>Registering for NHS care</a:t>
            </a:r>
            <a:endParaRPr lang="en-GB" sz="1200" dirty="0"/>
          </a:p>
          <a:p>
            <a:pPr algn="just"/>
            <a:r>
              <a:rPr lang="en-US" sz="1200" dirty="0"/>
              <a:t> </a:t>
            </a:r>
            <a:r>
              <a:rPr lang="en-US" sz="1200" dirty="0" smtClean="0"/>
              <a:t>All </a:t>
            </a:r>
            <a:r>
              <a:rPr lang="en-US" sz="1200" dirty="0"/>
              <a:t>patients who receive NHS care are registered on a national database. </a:t>
            </a:r>
            <a:endParaRPr lang="en-GB" sz="1200" dirty="0"/>
          </a:p>
          <a:p>
            <a:pPr algn="just"/>
            <a:r>
              <a:rPr lang="en-US" sz="1200" dirty="0"/>
              <a:t> </a:t>
            </a:r>
            <a:endParaRPr lang="en-GB" sz="1200" dirty="0"/>
          </a:p>
          <a:p>
            <a:pPr lvl="0" algn="just"/>
            <a:r>
              <a:rPr lang="en-US" sz="1200" dirty="0"/>
              <a:t>This database holds your name, address, date of birth and NHS Number but it does not hold information about the care you receive. </a:t>
            </a:r>
            <a:endParaRPr lang="en-GB" sz="1200" dirty="0"/>
          </a:p>
          <a:p>
            <a:pPr algn="just"/>
            <a:r>
              <a:rPr lang="en-US" sz="1200" dirty="0"/>
              <a:t> </a:t>
            </a:r>
            <a:endParaRPr lang="en-GB" sz="1200" dirty="0"/>
          </a:p>
          <a:p>
            <a:pPr lvl="0" algn="just"/>
            <a:r>
              <a:rPr lang="en-US" sz="1200" dirty="0"/>
              <a:t>The database is held by NHS Digital, a national organization which has legal responsibilities to collect NHS data.</a:t>
            </a:r>
            <a:endParaRPr lang="en-GB" sz="1200" dirty="0"/>
          </a:p>
          <a:p>
            <a:pPr algn="just"/>
            <a:r>
              <a:rPr lang="en-US" sz="1200" dirty="0"/>
              <a:t> </a:t>
            </a:r>
            <a:endParaRPr lang="en-GB" sz="1200" dirty="0"/>
          </a:p>
          <a:p>
            <a:pPr lvl="0" algn="just"/>
            <a:r>
              <a:rPr lang="en-US" sz="1200" dirty="0"/>
              <a:t>More information can be found at: https://digital.nhs.uk/ or the phone number for general enquires at NHS Digital is 0300 303 </a:t>
            </a:r>
            <a:r>
              <a:rPr lang="en-US" sz="1200" dirty="0" smtClean="0"/>
              <a:t>5678</a:t>
            </a:r>
            <a:endParaRPr lang="en-GB" sz="1200" dirty="0"/>
          </a:p>
        </p:txBody>
      </p:sp>
      <p:sp>
        <p:nvSpPr>
          <p:cNvPr id="7" name="Rectangle 6"/>
          <p:cNvSpPr/>
          <p:nvPr/>
        </p:nvSpPr>
        <p:spPr>
          <a:xfrm>
            <a:off x="877788" y="4067944"/>
            <a:ext cx="5143500" cy="2677656"/>
          </a:xfrm>
          <a:prstGeom prst="rect">
            <a:avLst/>
          </a:prstGeom>
        </p:spPr>
        <p:txBody>
          <a:bodyPr wrap="square">
            <a:spAutoFit/>
          </a:bodyPr>
          <a:lstStyle/>
          <a:p>
            <a:pPr algn="just"/>
            <a:r>
              <a:rPr lang="en-US" sz="1200" b="1" u="sng" dirty="0"/>
              <a:t>Identifying patients who might be at risk of certain diseases</a:t>
            </a:r>
            <a:endParaRPr lang="en-GB" sz="1200" dirty="0"/>
          </a:p>
          <a:p>
            <a:pPr algn="just"/>
            <a:r>
              <a:rPr lang="en-US" sz="1200" dirty="0" smtClean="0"/>
              <a:t>Your </a:t>
            </a:r>
            <a:r>
              <a:rPr lang="en-US" sz="1200" dirty="0"/>
              <a:t>medical records will be searched by a computer </a:t>
            </a:r>
            <a:r>
              <a:rPr lang="en-US" sz="1200" dirty="0" err="1"/>
              <a:t>programme</a:t>
            </a:r>
            <a:r>
              <a:rPr lang="en-US" sz="1200" dirty="0"/>
              <a:t> so that we can identify patients who might be at high risk from certain diseases such as heart disease or unplanned admissions to hospital. </a:t>
            </a:r>
            <a:endParaRPr lang="en-GB" sz="1200" dirty="0"/>
          </a:p>
          <a:p>
            <a:pPr algn="just"/>
            <a:r>
              <a:rPr lang="en-US" sz="1200" dirty="0"/>
              <a:t> </a:t>
            </a:r>
            <a:endParaRPr lang="en-GB" sz="1200" dirty="0"/>
          </a:p>
          <a:p>
            <a:pPr lvl="0" algn="just"/>
            <a:r>
              <a:rPr lang="en-US" sz="1200" dirty="0"/>
              <a:t>This means we can offer patients additional care or support as early as possible. </a:t>
            </a:r>
            <a:endParaRPr lang="en-GB" sz="1200" dirty="0"/>
          </a:p>
          <a:p>
            <a:pPr algn="just"/>
            <a:r>
              <a:rPr lang="en-GB" sz="1200" dirty="0"/>
              <a:t> </a:t>
            </a:r>
          </a:p>
          <a:p>
            <a:pPr lvl="0" algn="just"/>
            <a:r>
              <a:rPr lang="en-US" sz="1200" dirty="0"/>
              <a:t>This process will involve linking information from your GP record with information from other health or social care services you have used. </a:t>
            </a:r>
            <a:endParaRPr lang="en-GB" sz="1200" dirty="0"/>
          </a:p>
          <a:p>
            <a:pPr algn="just"/>
            <a:r>
              <a:rPr lang="en-US" sz="1200" dirty="0"/>
              <a:t> </a:t>
            </a:r>
            <a:endParaRPr lang="en-GB" sz="1200" dirty="0"/>
          </a:p>
          <a:p>
            <a:pPr lvl="0" algn="just"/>
            <a:r>
              <a:rPr lang="en-US" sz="1200" dirty="0"/>
              <a:t>Information which identifies you will only be seen by this practice.</a:t>
            </a:r>
            <a:endParaRPr lang="en-GB" sz="1200" dirty="0"/>
          </a:p>
          <a:p>
            <a:pPr algn="just"/>
            <a:r>
              <a:rPr lang="en-US" sz="1200" dirty="0"/>
              <a:t> </a:t>
            </a:r>
            <a:endParaRPr lang="en-GB" sz="1200" dirty="0"/>
          </a:p>
          <a:p>
            <a:pPr lvl="0" algn="just"/>
            <a:r>
              <a:rPr lang="en-US" sz="1200" dirty="0"/>
              <a:t>More information can be found at: https://www.england.nhs.uk/ig/risk-stratification/ or speak to the practice. </a:t>
            </a:r>
            <a:endParaRPr lang="en-GB" sz="1200" dirty="0"/>
          </a:p>
        </p:txBody>
      </p:sp>
      <p:sp>
        <p:nvSpPr>
          <p:cNvPr id="8" name="Rectangle 7"/>
          <p:cNvSpPr/>
          <p:nvPr/>
        </p:nvSpPr>
        <p:spPr>
          <a:xfrm>
            <a:off x="877788" y="6804248"/>
            <a:ext cx="4860324" cy="1569660"/>
          </a:xfrm>
          <a:prstGeom prst="rect">
            <a:avLst/>
          </a:prstGeom>
        </p:spPr>
        <p:txBody>
          <a:bodyPr wrap="square">
            <a:spAutoFit/>
          </a:bodyPr>
          <a:lstStyle/>
          <a:p>
            <a:pPr algn="just"/>
            <a:r>
              <a:rPr lang="en-US" sz="1200" b="1" u="sng" dirty="0"/>
              <a:t>Safeguarding</a:t>
            </a:r>
            <a:r>
              <a:rPr lang="en-US" sz="1200" u="sng" dirty="0"/>
              <a:t> </a:t>
            </a:r>
            <a:endParaRPr lang="en-GB" sz="1200" dirty="0"/>
          </a:p>
          <a:p>
            <a:pPr lvl="0" algn="just"/>
            <a:r>
              <a:rPr lang="en-US" sz="1200" dirty="0" smtClean="0"/>
              <a:t>Sometimes </a:t>
            </a:r>
            <a:r>
              <a:rPr lang="en-US" sz="1200" dirty="0"/>
              <a:t>we need to share information so that other people, including healthcare staff, children or others with safeguarding needs, are protected from risk of harm. </a:t>
            </a:r>
            <a:endParaRPr lang="en-GB" sz="1200" dirty="0"/>
          </a:p>
          <a:p>
            <a:pPr algn="just"/>
            <a:r>
              <a:rPr lang="en-US" sz="1200" dirty="0"/>
              <a:t> </a:t>
            </a:r>
            <a:endParaRPr lang="en-GB" sz="1200" dirty="0"/>
          </a:p>
          <a:p>
            <a:pPr lvl="0" algn="just"/>
            <a:r>
              <a:rPr lang="en-US" sz="1200" dirty="0"/>
              <a:t>These circumstances are rare. </a:t>
            </a:r>
            <a:endParaRPr lang="en-GB" sz="1200" dirty="0"/>
          </a:p>
          <a:p>
            <a:pPr algn="just"/>
            <a:r>
              <a:rPr lang="en-US" sz="1200" dirty="0"/>
              <a:t> </a:t>
            </a:r>
            <a:endParaRPr lang="en-GB" sz="1200" dirty="0"/>
          </a:p>
          <a:p>
            <a:pPr lvl="0" algn="just"/>
            <a:r>
              <a:rPr lang="en-US" sz="1200" dirty="0"/>
              <a:t>We do not need your consent or agreement to do this. </a:t>
            </a:r>
            <a:endParaRPr lang="en-GB" sz="1200" dirty="0"/>
          </a:p>
        </p:txBody>
      </p:sp>
    </p:spTree>
    <p:extLst>
      <p:ext uri="{BB962C8B-B14F-4D97-AF65-F5344CB8AC3E}">
        <p14:creationId xmlns:p14="http://schemas.microsoft.com/office/powerpoint/2010/main" val="36421713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3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circle(in)">
                                      <p:cBhvr>
                                        <p:cTn id="12" dur="3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5"/>
          <p:cNvPicPr>
            <a:picLocks noChangeAspect="1" noChangeArrowheads="1"/>
          </p:cNvPicPr>
          <p:nvPr/>
        </p:nvPicPr>
        <p:blipFill>
          <a:blip r:embed="rId2" cstate="print">
            <a:lum bright="-30000" contrast="60000"/>
            <a:extLst>
              <a:ext uri="{28A0092B-C50C-407E-A947-70E740481C1C}">
                <a14:useLocalDpi xmlns:a14="http://schemas.microsoft.com/office/drawing/2010/main" val="0"/>
              </a:ext>
            </a:extLst>
          </a:blip>
          <a:srcRect/>
          <a:stretch>
            <a:fillRect/>
          </a:stretch>
        </p:blipFill>
        <p:spPr bwMode="auto">
          <a:xfrm>
            <a:off x="5738112" y="179513"/>
            <a:ext cx="896702" cy="5760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404664" y="1318984"/>
            <a:ext cx="6453336" cy="584775"/>
          </a:xfrm>
          <a:prstGeom prst="rect">
            <a:avLst/>
          </a:prstGeom>
        </p:spPr>
        <p:txBody>
          <a:bodyPr wrap="square">
            <a:spAutoFit/>
          </a:bodyPr>
          <a:lstStyle/>
          <a:p>
            <a:pPr algn="ctr"/>
            <a:r>
              <a:rPr lang="en-GB" sz="1600" b="1" dirty="0">
                <a:solidFill>
                  <a:schemeClr val="accent4">
                    <a:lumMod val="50000"/>
                  </a:schemeClr>
                </a:solidFill>
              </a:rPr>
              <a:t>We are required by law to provide you </a:t>
            </a:r>
            <a:r>
              <a:rPr lang="en-GB" sz="1600" b="1" dirty="0" smtClean="0">
                <a:solidFill>
                  <a:schemeClr val="accent4">
                    <a:lumMod val="50000"/>
                  </a:schemeClr>
                </a:solidFill>
              </a:rPr>
              <a:t>with the information below</a:t>
            </a:r>
          </a:p>
          <a:p>
            <a:pPr algn="ctr"/>
            <a:r>
              <a:rPr lang="en-GB" sz="1600" b="1" dirty="0" smtClean="0">
                <a:solidFill>
                  <a:schemeClr val="accent4">
                    <a:lumMod val="50000"/>
                  </a:schemeClr>
                </a:solidFill>
              </a:rPr>
              <a:t> about </a:t>
            </a:r>
            <a:r>
              <a:rPr lang="en-GB" sz="1600" b="1" dirty="0">
                <a:solidFill>
                  <a:schemeClr val="accent4">
                    <a:lumMod val="50000"/>
                  </a:schemeClr>
                </a:solidFill>
              </a:rPr>
              <a:t>how we handle your </a:t>
            </a:r>
            <a:r>
              <a:rPr lang="en-GB" sz="1600" b="1" dirty="0" smtClean="0">
                <a:solidFill>
                  <a:schemeClr val="accent4">
                    <a:lumMod val="50000"/>
                  </a:schemeClr>
                </a:solidFill>
              </a:rPr>
              <a:t>information</a:t>
            </a:r>
            <a:endParaRPr lang="en-GB" sz="1600" b="1" dirty="0">
              <a:solidFill>
                <a:schemeClr val="accent4">
                  <a:lumMod val="50000"/>
                </a:schemeClr>
              </a:solidFill>
            </a:endParaRPr>
          </a:p>
        </p:txBody>
      </p:sp>
      <p:graphicFrame>
        <p:nvGraphicFramePr>
          <p:cNvPr id="8" name="Table 7"/>
          <p:cNvGraphicFramePr>
            <a:graphicFrameLocks noGrp="1"/>
          </p:cNvGraphicFramePr>
          <p:nvPr>
            <p:extLst>
              <p:ext uri="{D42A27DB-BD31-4B8C-83A1-F6EECF244321}">
                <p14:modId xmlns:p14="http://schemas.microsoft.com/office/powerpoint/2010/main" val="1280300248"/>
              </p:ext>
            </p:extLst>
          </p:nvPr>
        </p:nvGraphicFramePr>
        <p:xfrm>
          <a:off x="980728" y="2123728"/>
          <a:ext cx="5544616" cy="6324600"/>
        </p:xfrm>
        <a:graphic>
          <a:graphicData uri="http://schemas.openxmlformats.org/drawingml/2006/table">
            <a:tbl>
              <a:tblPr firstRow="1" bandRow="1">
                <a:tableStyleId>{5C22544A-7EE6-4342-B048-85BDC9FD1C3A}</a:tableStyleId>
              </a:tblPr>
              <a:tblGrid>
                <a:gridCol w="1252154"/>
                <a:gridCol w="4292462"/>
              </a:tblGrid>
              <a:tr h="413752">
                <a:tc>
                  <a:txBody>
                    <a:bodyPr/>
                    <a:lstStyle/>
                    <a:p>
                      <a:r>
                        <a:rPr lang="en-GB" sz="1100" b="1" dirty="0" smtClean="0">
                          <a:solidFill>
                            <a:schemeClr val="tx1"/>
                          </a:solidFill>
                        </a:rPr>
                        <a:t>Data</a:t>
                      </a:r>
                      <a:r>
                        <a:rPr lang="en-GB" sz="1100" b="1" baseline="0" dirty="0" smtClean="0">
                          <a:solidFill>
                            <a:schemeClr val="tx1"/>
                          </a:solidFill>
                        </a:rPr>
                        <a:t> Controller:</a:t>
                      </a:r>
                    </a:p>
                    <a:p>
                      <a:r>
                        <a:rPr lang="en-GB" sz="1100" b="1" baseline="0" dirty="0" smtClean="0">
                          <a:solidFill>
                            <a:schemeClr val="tx1"/>
                          </a:solidFill>
                        </a:rPr>
                        <a:t>Contact Details:</a:t>
                      </a:r>
                      <a:endParaRPr lang="en-GB" sz="1100" b="1" dirty="0" smtClean="0">
                        <a:solidFill>
                          <a:schemeClr val="tx1"/>
                        </a:solidFill>
                      </a:endParaRPr>
                    </a:p>
                  </a:txBody>
                  <a:tcPr>
                    <a:solidFill>
                      <a:schemeClr val="tx2">
                        <a:lumMod val="20000"/>
                        <a:lumOff val="80000"/>
                      </a:schemeClr>
                    </a:solidFill>
                  </a:tcPr>
                </a:tc>
                <a:tc>
                  <a:txBody>
                    <a:bodyPr/>
                    <a:lstStyle/>
                    <a:p>
                      <a:r>
                        <a:rPr lang="en-GB" sz="1100" b="1" dirty="0" smtClean="0">
                          <a:solidFill>
                            <a:schemeClr val="tx1"/>
                          </a:solidFill>
                        </a:rPr>
                        <a:t>Dr A Odwell</a:t>
                      </a:r>
                    </a:p>
                    <a:p>
                      <a:r>
                        <a:rPr lang="en-GB" sz="1100" b="0" dirty="0" smtClean="0">
                          <a:solidFill>
                            <a:schemeClr val="tx1"/>
                          </a:solidFill>
                        </a:rPr>
                        <a:t>Towcester Medical</a:t>
                      </a:r>
                      <a:r>
                        <a:rPr lang="en-GB" sz="1100" b="0" baseline="0" dirty="0" smtClean="0">
                          <a:solidFill>
                            <a:schemeClr val="tx1"/>
                          </a:solidFill>
                        </a:rPr>
                        <a:t> Centre , Link Way, Towcester, Northants, NN12 6HH</a:t>
                      </a:r>
                      <a:endParaRPr lang="en-GB" sz="1100" b="0" dirty="0"/>
                    </a:p>
                  </a:txBody>
                  <a:tcPr>
                    <a:solidFill>
                      <a:schemeClr val="accent5">
                        <a:lumMod val="20000"/>
                        <a:lumOff val="80000"/>
                      </a:schemeClr>
                    </a:solidFill>
                  </a:tcPr>
                </a:tc>
              </a:tr>
              <a:tr h="370840">
                <a:tc>
                  <a:txBody>
                    <a:bodyPr/>
                    <a:lstStyle/>
                    <a:p>
                      <a:r>
                        <a:rPr lang="en-GB" sz="1100" b="1" dirty="0" smtClean="0">
                          <a:solidFill>
                            <a:schemeClr val="tx1"/>
                          </a:solidFill>
                        </a:rPr>
                        <a:t>Data</a:t>
                      </a:r>
                      <a:r>
                        <a:rPr lang="en-GB" sz="1100" b="1" baseline="0" dirty="0" smtClean="0">
                          <a:solidFill>
                            <a:schemeClr val="tx1"/>
                          </a:solidFill>
                        </a:rPr>
                        <a:t> Protection Officer:</a:t>
                      </a:r>
                    </a:p>
                    <a:p>
                      <a:r>
                        <a:rPr lang="en-GB" sz="1100" b="1" baseline="0" dirty="0" smtClean="0">
                          <a:solidFill>
                            <a:schemeClr val="tx1"/>
                          </a:solidFill>
                        </a:rPr>
                        <a:t>Contact Details:</a:t>
                      </a:r>
                      <a:endParaRPr lang="en-GB" sz="1100" b="1" dirty="0" smtClean="0">
                        <a:solidFill>
                          <a:schemeClr val="tx1"/>
                        </a:solidFill>
                      </a:endParaRPr>
                    </a:p>
                  </a:txBody>
                  <a:tcPr>
                    <a:solidFill>
                      <a:schemeClr val="tx2">
                        <a:lumMod val="20000"/>
                        <a:lumOff val="80000"/>
                      </a:schemeClr>
                    </a:solidFill>
                  </a:tcPr>
                </a:tc>
                <a:tc>
                  <a:txBody>
                    <a:bodyPr/>
                    <a:lstStyle/>
                    <a:p>
                      <a:r>
                        <a:rPr lang="en-GB" sz="1100" b="1" dirty="0" smtClean="0">
                          <a:solidFill>
                            <a:schemeClr val="tx1"/>
                          </a:solidFill>
                        </a:rPr>
                        <a:t>Dr A Odwell</a:t>
                      </a:r>
                    </a:p>
                    <a:p>
                      <a:r>
                        <a:rPr lang="en-GB" sz="1100" b="0" dirty="0" smtClean="0">
                          <a:solidFill>
                            <a:schemeClr val="tx1"/>
                          </a:solidFill>
                        </a:rPr>
                        <a:t>Towcester Medical</a:t>
                      </a:r>
                      <a:r>
                        <a:rPr lang="en-GB" sz="1100" b="0" baseline="0" dirty="0" smtClean="0">
                          <a:solidFill>
                            <a:schemeClr val="tx1"/>
                          </a:solidFill>
                        </a:rPr>
                        <a:t> Centre , Link Way, Towcester, Northants, NN12 6HH</a:t>
                      </a:r>
                      <a:endParaRPr lang="en-GB" sz="1100" b="0" dirty="0"/>
                    </a:p>
                  </a:txBody>
                  <a:tcPr>
                    <a:solidFill>
                      <a:schemeClr val="accent5">
                        <a:lumMod val="20000"/>
                        <a:lumOff val="80000"/>
                      </a:schemeClr>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b="1" kern="1200" dirty="0" smtClean="0">
                          <a:solidFill>
                            <a:schemeClr val="dk1"/>
                          </a:solidFill>
                          <a:effectLst/>
                          <a:latin typeface="+mn-lt"/>
                          <a:ea typeface="+mn-ea"/>
                          <a:cs typeface="+mn-cs"/>
                        </a:rPr>
                        <a:t>Purpose of the processing</a:t>
                      </a:r>
                    </a:p>
                    <a:p>
                      <a:endParaRPr lang="en-GB" sz="1100" dirty="0"/>
                    </a:p>
                  </a:txBody>
                  <a:tcPr>
                    <a:solidFill>
                      <a:schemeClr val="tx2">
                        <a:lumMod val="20000"/>
                        <a:lumOff val="80000"/>
                      </a:schemeClr>
                    </a:solidFill>
                  </a:tcPr>
                </a:tc>
                <a:tc>
                  <a:txBody>
                    <a:bodyPr/>
                    <a:lstStyle/>
                    <a:p>
                      <a:pPr lvl="0"/>
                      <a:r>
                        <a:rPr lang="en-GB" sz="1100" kern="1200" dirty="0" smtClean="0">
                          <a:solidFill>
                            <a:schemeClr val="dk1"/>
                          </a:solidFill>
                          <a:effectLst/>
                          <a:latin typeface="+mn-lt"/>
                          <a:ea typeface="+mn-ea"/>
                          <a:cs typeface="+mn-cs"/>
                        </a:rPr>
                        <a:t>To give direct health or social care to individual patients. </a:t>
                      </a:r>
                    </a:p>
                    <a:p>
                      <a:r>
                        <a:rPr lang="en-GB" sz="1100" kern="1200" dirty="0" smtClean="0">
                          <a:solidFill>
                            <a:schemeClr val="dk1"/>
                          </a:solidFill>
                          <a:effectLst/>
                          <a:latin typeface="+mn-lt"/>
                          <a:ea typeface="+mn-ea"/>
                          <a:cs typeface="+mn-cs"/>
                        </a:rPr>
                        <a:t> </a:t>
                      </a:r>
                    </a:p>
                    <a:p>
                      <a:pPr lvl="0"/>
                      <a:r>
                        <a:rPr lang="en-GB" sz="1100" kern="1200" dirty="0" smtClean="0">
                          <a:solidFill>
                            <a:schemeClr val="dk1"/>
                          </a:solidFill>
                          <a:effectLst/>
                          <a:latin typeface="+mn-lt"/>
                          <a:ea typeface="+mn-ea"/>
                          <a:cs typeface="+mn-cs"/>
                        </a:rPr>
                        <a:t>For example, when a patient agrees to a referral for direct care, such as to a hospital, relevant information about the patient will be shared with the other healthcare staff to enable them to give appropriate advice, investigations, treatments and/or care.</a:t>
                      </a:r>
                    </a:p>
                    <a:p>
                      <a:r>
                        <a:rPr lang="en-GB" sz="1100" kern="1200" dirty="0" smtClean="0">
                          <a:solidFill>
                            <a:schemeClr val="dk1"/>
                          </a:solidFill>
                          <a:effectLst/>
                          <a:latin typeface="+mn-lt"/>
                          <a:ea typeface="+mn-ea"/>
                          <a:cs typeface="+mn-cs"/>
                        </a:rPr>
                        <a:t> </a:t>
                      </a:r>
                    </a:p>
                    <a:p>
                      <a:r>
                        <a:rPr lang="en-GB" sz="1100" kern="1200" dirty="0" smtClean="0">
                          <a:solidFill>
                            <a:schemeClr val="dk1"/>
                          </a:solidFill>
                          <a:effectLst/>
                          <a:latin typeface="+mn-lt"/>
                          <a:ea typeface="+mn-ea"/>
                          <a:cs typeface="+mn-cs"/>
                        </a:rPr>
                        <a:t>To check and review the quality of care. This is called audit and clinical governance.</a:t>
                      </a:r>
                      <a:endParaRPr lang="en-GB" sz="1100" dirty="0"/>
                    </a:p>
                  </a:txBody>
                  <a:tcPr>
                    <a:solidFill>
                      <a:schemeClr val="accent5">
                        <a:lumMod val="20000"/>
                        <a:lumOff val="80000"/>
                      </a:schemeClr>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b="1" kern="1200" dirty="0" smtClean="0">
                          <a:solidFill>
                            <a:schemeClr val="dk1"/>
                          </a:solidFill>
                          <a:effectLst/>
                          <a:latin typeface="+mn-lt"/>
                          <a:ea typeface="+mn-ea"/>
                          <a:cs typeface="+mn-cs"/>
                        </a:rPr>
                        <a:t>Lawful basis for processing</a:t>
                      </a:r>
                    </a:p>
                    <a:p>
                      <a:endParaRPr lang="en-GB" sz="1100" dirty="0"/>
                    </a:p>
                  </a:txBody>
                  <a:tcPr>
                    <a:solidFill>
                      <a:schemeClr val="tx2">
                        <a:lumMod val="20000"/>
                        <a:lumOff val="80000"/>
                      </a:schemeClr>
                    </a:solidFill>
                  </a:tcPr>
                </a:tc>
                <a:tc>
                  <a:txBody>
                    <a:bodyPr/>
                    <a:lstStyle/>
                    <a:p>
                      <a:r>
                        <a:rPr lang="en-GB" sz="1100" kern="1200" dirty="0" smtClean="0">
                          <a:solidFill>
                            <a:schemeClr val="dk1"/>
                          </a:solidFill>
                          <a:effectLst/>
                          <a:latin typeface="+mn-lt"/>
                          <a:ea typeface="+mn-ea"/>
                          <a:cs typeface="+mn-cs"/>
                        </a:rPr>
                        <a:t>These purposes are supported under the following sections of the GDPR:</a:t>
                      </a:r>
                    </a:p>
                    <a:p>
                      <a:r>
                        <a:rPr lang="en-GB" sz="1100" i="1" kern="1200" dirty="0" smtClean="0">
                          <a:solidFill>
                            <a:schemeClr val="dk1"/>
                          </a:solidFill>
                          <a:effectLst/>
                          <a:latin typeface="+mn-lt"/>
                          <a:ea typeface="+mn-ea"/>
                          <a:cs typeface="+mn-cs"/>
                        </a:rPr>
                        <a:t> </a:t>
                      </a:r>
                      <a:endParaRPr lang="en-GB" sz="1100" kern="1200" dirty="0" smtClean="0">
                        <a:solidFill>
                          <a:schemeClr val="dk1"/>
                        </a:solidFill>
                        <a:effectLst/>
                        <a:latin typeface="+mn-lt"/>
                        <a:ea typeface="+mn-ea"/>
                        <a:cs typeface="+mn-cs"/>
                      </a:endParaRPr>
                    </a:p>
                    <a:p>
                      <a:r>
                        <a:rPr lang="en-GB" sz="1100" i="1" kern="1200" dirty="0" smtClean="0">
                          <a:solidFill>
                            <a:schemeClr val="dk1"/>
                          </a:solidFill>
                          <a:effectLst/>
                          <a:latin typeface="+mn-lt"/>
                          <a:ea typeface="+mn-ea"/>
                          <a:cs typeface="+mn-cs"/>
                        </a:rPr>
                        <a:t>Article 6(1)(e) ‘…necessary for the performance of a task carried out in the public interest or in the exercise of official authority…’; and </a:t>
                      </a:r>
                      <a:endParaRPr lang="en-GB" sz="1100" kern="1200" dirty="0" smtClean="0">
                        <a:solidFill>
                          <a:schemeClr val="dk1"/>
                        </a:solidFill>
                        <a:effectLst/>
                        <a:latin typeface="+mn-lt"/>
                        <a:ea typeface="+mn-ea"/>
                        <a:cs typeface="+mn-cs"/>
                      </a:endParaRPr>
                    </a:p>
                    <a:p>
                      <a:r>
                        <a:rPr lang="en-GB" sz="1100" i="1" kern="1200" dirty="0" smtClean="0">
                          <a:solidFill>
                            <a:schemeClr val="dk1"/>
                          </a:solidFill>
                          <a:effectLst/>
                          <a:latin typeface="+mn-lt"/>
                          <a:ea typeface="+mn-ea"/>
                          <a:cs typeface="+mn-cs"/>
                        </a:rPr>
                        <a:t> </a:t>
                      </a:r>
                      <a:endParaRPr lang="en-GB" sz="1100" kern="1200" dirty="0" smtClean="0">
                        <a:solidFill>
                          <a:schemeClr val="dk1"/>
                        </a:solidFill>
                        <a:effectLst/>
                        <a:latin typeface="+mn-lt"/>
                        <a:ea typeface="+mn-ea"/>
                        <a:cs typeface="+mn-cs"/>
                      </a:endParaRPr>
                    </a:p>
                    <a:p>
                      <a:r>
                        <a:rPr lang="en-GB" sz="1100" i="1" kern="1200" dirty="0" smtClean="0">
                          <a:solidFill>
                            <a:schemeClr val="dk1"/>
                          </a:solidFill>
                          <a:effectLst/>
                          <a:latin typeface="+mn-lt"/>
                          <a:ea typeface="+mn-ea"/>
                          <a:cs typeface="+mn-cs"/>
                        </a:rPr>
                        <a:t>Article 9(2)(h) ‘necessary for the purposes of preventative or occupational medicine for the assessment of the working capacity of the employee, medical diagnosis, the provision of health or social care or treatment or the management of health or social care systems and services...”  </a:t>
                      </a:r>
                      <a:endParaRPr lang="en-GB" sz="1100" kern="1200" dirty="0" smtClean="0">
                        <a:solidFill>
                          <a:schemeClr val="dk1"/>
                        </a:solidFill>
                        <a:effectLst/>
                        <a:latin typeface="+mn-lt"/>
                        <a:ea typeface="+mn-ea"/>
                        <a:cs typeface="+mn-cs"/>
                      </a:endParaRPr>
                    </a:p>
                    <a:p>
                      <a:r>
                        <a:rPr lang="en-GB" sz="1100" kern="1200" dirty="0" smtClean="0">
                          <a:solidFill>
                            <a:schemeClr val="dk1"/>
                          </a:solidFill>
                          <a:effectLst/>
                          <a:latin typeface="+mn-lt"/>
                          <a:ea typeface="+mn-ea"/>
                          <a:cs typeface="+mn-cs"/>
                        </a:rPr>
                        <a:t> </a:t>
                      </a:r>
                    </a:p>
                    <a:p>
                      <a:r>
                        <a:rPr lang="en-GB" sz="1100" kern="1200" dirty="0" smtClean="0">
                          <a:solidFill>
                            <a:schemeClr val="dk1"/>
                          </a:solidFill>
                          <a:effectLst/>
                          <a:latin typeface="+mn-lt"/>
                          <a:ea typeface="+mn-ea"/>
                          <a:cs typeface="+mn-cs"/>
                        </a:rPr>
                        <a:t>Healthcare staff will also respect and comply with their obligations under the common law duty of confidence.</a:t>
                      </a:r>
                      <a:endParaRPr lang="en-GB" sz="1100" dirty="0"/>
                    </a:p>
                  </a:txBody>
                  <a:tcPr>
                    <a:solidFill>
                      <a:schemeClr val="accent5">
                        <a:lumMod val="20000"/>
                        <a:lumOff val="80000"/>
                      </a:schemeClr>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b="1" kern="1200" dirty="0" smtClean="0">
                          <a:solidFill>
                            <a:schemeClr val="dk1"/>
                          </a:solidFill>
                          <a:effectLst/>
                          <a:latin typeface="+mn-lt"/>
                          <a:ea typeface="+mn-ea"/>
                          <a:cs typeface="+mn-cs"/>
                        </a:rPr>
                        <a:t>Recipient or categories of recipients of the processed data</a:t>
                      </a:r>
                    </a:p>
                    <a:p>
                      <a:endParaRPr lang="en-GB" sz="1100" dirty="0"/>
                    </a:p>
                  </a:txBody>
                  <a:tcPr>
                    <a:solidFill>
                      <a:schemeClr val="tx2">
                        <a:lumMod val="20000"/>
                        <a:lumOff val="80000"/>
                      </a:schemeClr>
                    </a:solidFill>
                  </a:tcPr>
                </a:tc>
                <a:tc>
                  <a:txBody>
                    <a:bodyPr/>
                    <a:lstStyle/>
                    <a:p>
                      <a:r>
                        <a:rPr lang="en-GB" sz="1100" kern="1200" dirty="0" smtClean="0">
                          <a:solidFill>
                            <a:schemeClr val="dk1"/>
                          </a:solidFill>
                          <a:effectLst/>
                          <a:latin typeface="+mn-lt"/>
                          <a:ea typeface="+mn-ea"/>
                          <a:cs typeface="+mn-cs"/>
                        </a:rPr>
                        <a:t>The data will be shared with: </a:t>
                      </a:r>
                    </a:p>
                    <a:p>
                      <a:pPr lvl="0"/>
                      <a:r>
                        <a:rPr lang="en-GB" sz="1100" kern="1200" dirty="0" smtClean="0">
                          <a:solidFill>
                            <a:schemeClr val="dk1"/>
                          </a:solidFill>
                          <a:effectLst/>
                          <a:latin typeface="+mn-lt"/>
                          <a:ea typeface="+mn-ea"/>
                          <a:cs typeface="+mn-cs"/>
                        </a:rPr>
                        <a:t>healthcare professionals and staff in this surgery;</a:t>
                      </a:r>
                    </a:p>
                    <a:p>
                      <a:pPr lvl="0"/>
                      <a:r>
                        <a:rPr lang="en-GB" sz="1100" kern="1200" dirty="0" smtClean="0">
                          <a:solidFill>
                            <a:schemeClr val="dk1"/>
                          </a:solidFill>
                          <a:effectLst/>
                          <a:latin typeface="+mn-lt"/>
                          <a:ea typeface="+mn-ea"/>
                          <a:cs typeface="+mn-cs"/>
                        </a:rPr>
                        <a:t>local hospitals;</a:t>
                      </a:r>
                    </a:p>
                    <a:p>
                      <a:pPr lvl="0"/>
                      <a:r>
                        <a:rPr lang="en-GB" sz="1100" kern="1200" dirty="0" smtClean="0">
                          <a:solidFill>
                            <a:schemeClr val="dk1"/>
                          </a:solidFill>
                          <a:effectLst/>
                          <a:latin typeface="+mn-lt"/>
                          <a:ea typeface="+mn-ea"/>
                          <a:cs typeface="+mn-cs"/>
                        </a:rPr>
                        <a:t>out of hours services; </a:t>
                      </a:r>
                    </a:p>
                    <a:p>
                      <a:pPr lvl="0"/>
                      <a:r>
                        <a:rPr lang="en-GB" sz="1100" kern="1200" dirty="0" smtClean="0">
                          <a:solidFill>
                            <a:schemeClr val="dk1"/>
                          </a:solidFill>
                          <a:effectLst/>
                          <a:latin typeface="+mn-lt"/>
                          <a:ea typeface="+mn-ea"/>
                          <a:cs typeface="+mn-cs"/>
                        </a:rPr>
                        <a:t>diagnostic and treatment centres; </a:t>
                      </a:r>
                    </a:p>
                    <a:p>
                      <a:r>
                        <a:rPr lang="en-GB" sz="1100" kern="1200" dirty="0" smtClean="0">
                          <a:solidFill>
                            <a:schemeClr val="dk1"/>
                          </a:solidFill>
                          <a:effectLst/>
                          <a:latin typeface="+mn-lt"/>
                          <a:ea typeface="+mn-ea"/>
                          <a:cs typeface="+mn-cs"/>
                        </a:rPr>
                        <a:t>or other organisations involved in the provision of direct care to individual patients.</a:t>
                      </a:r>
                      <a:endParaRPr lang="en-GB" sz="1100" dirty="0"/>
                    </a:p>
                  </a:txBody>
                  <a:tcPr>
                    <a:solidFill>
                      <a:schemeClr val="accent5">
                        <a:lumMod val="20000"/>
                        <a:lumOff val="80000"/>
                      </a:schemeClr>
                    </a:solidFill>
                  </a:tcPr>
                </a:tc>
              </a:tr>
            </a:tbl>
          </a:graphicData>
        </a:graphic>
      </p:graphicFrame>
      <p:pic>
        <p:nvPicPr>
          <p:cNvPr id="9" name="Picture 7" descr="Related imag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89341" y="187463"/>
            <a:ext cx="1255483" cy="11441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298353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3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circle(in)">
                                      <p:cBhvr>
                                        <p:cTn id="12" dur="3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5"/>
          <p:cNvPicPr>
            <a:picLocks noChangeAspect="1" noChangeArrowheads="1"/>
          </p:cNvPicPr>
          <p:nvPr/>
        </p:nvPicPr>
        <p:blipFill>
          <a:blip r:embed="rId2" cstate="print">
            <a:lum bright="-30000" contrast="60000"/>
            <a:extLst>
              <a:ext uri="{28A0092B-C50C-407E-A947-70E740481C1C}">
                <a14:useLocalDpi xmlns:a14="http://schemas.microsoft.com/office/drawing/2010/main" val="0"/>
              </a:ext>
            </a:extLst>
          </a:blip>
          <a:srcRect/>
          <a:stretch>
            <a:fillRect/>
          </a:stretch>
        </p:blipFill>
        <p:spPr bwMode="auto">
          <a:xfrm>
            <a:off x="5738112" y="179513"/>
            <a:ext cx="896702" cy="5760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8" name="Table 7"/>
          <p:cNvGraphicFramePr>
            <a:graphicFrameLocks noGrp="1"/>
          </p:cNvGraphicFramePr>
          <p:nvPr>
            <p:extLst>
              <p:ext uri="{D42A27DB-BD31-4B8C-83A1-F6EECF244321}">
                <p14:modId xmlns:p14="http://schemas.microsoft.com/office/powerpoint/2010/main" val="4238650925"/>
              </p:ext>
            </p:extLst>
          </p:nvPr>
        </p:nvGraphicFramePr>
        <p:xfrm>
          <a:off x="836712" y="1729680"/>
          <a:ext cx="5798102" cy="7162800"/>
        </p:xfrm>
        <a:graphic>
          <a:graphicData uri="http://schemas.openxmlformats.org/drawingml/2006/table">
            <a:tbl>
              <a:tblPr firstRow="1" bandRow="1">
                <a:tableStyleId>{5C22544A-7EE6-4342-B048-85BDC9FD1C3A}</a:tableStyleId>
              </a:tblPr>
              <a:tblGrid>
                <a:gridCol w="1292347"/>
                <a:gridCol w="4505755"/>
              </a:tblGrid>
              <a:tr h="305834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b="1" kern="1200" dirty="0" smtClean="0">
                          <a:solidFill>
                            <a:schemeClr val="tx1"/>
                          </a:solidFill>
                          <a:effectLst/>
                          <a:latin typeface="+mn-lt"/>
                          <a:ea typeface="+mn-ea"/>
                          <a:cs typeface="+mn-cs"/>
                        </a:rPr>
                        <a:t>Rights to object</a:t>
                      </a:r>
                    </a:p>
                    <a:p>
                      <a:endParaRPr lang="en-GB" sz="1100" b="1" baseline="0" dirty="0" smtClean="0">
                        <a:solidFill>
                          <a:schemeClr val="tx1"/>
                        </a:solidFill>
                      </a:endParaRPr>
                    </a:p>
                  </a:txBody>
                  <a:tcPr>
                    <a:solidFill>
                      <a:schemeClr val="tx2">
                        <a:lumMod val="20000"/>
                        <a:lumOff val="80000"/>
                      </a:schemeClr>
                    </a:solidFill>
                  </a:tcPr>
                </a:tc>
                <a:tc>
                  <a:txBody>
                    <a:bodyPr/>
                    <a:lstStyle/>
                    <a:p>
                      <a:pPr lvl="0"/>
                      <a:r>
                        <a:rPr lang="en-GB" sz="1100" b="0" kern="1200" dirty="0" smtClean="0">
                          <a:solidFill>
                            <a:schemeClr val="tx1"/>
                          </a:solidFill>
                          <a:effectLst/>
                          <a:latin typeface="+mn-lt"/>
                          <a:ea typeface="+mn-ea"/>
                          <a:cs typeface="+mn-cs"/>
                        </a:rPr>
                        <a:t>You have the right to object to information being shared between those who are providing you with direct care. </a:t>
                      </a:r>
                    </a:p>
                    <a:p>
                      <a:r>
                        <a:rPr lang="en-GB" sz="1100" b="0" kern="1200" dirty="0" smtClean="0">
                          <a:solidFill>
                            <a:schemeClr val="tx1"/>
                          </a:solidFill>
                          <a:effectLst/>
                          <a:latin typeface="+mn-lt"/>
                          <a:ea typeface="+mn-ea"/>
                          <a:cs typeface="+mn-cs"/>
                        </a:rPr>
                        <a:t> </a:t>
                      </a:r>
                    </a:p>
                    <a:p>
                      <a:pPr lvl="0"/>
                      <a:r>
                        <a:rPr lang="en-GB" sz="1100" b="0" kern="1200" dirty="0" smtClean="0">
                          <a:solidFill>
                            <a:schemeClr val="tx1"/>
                          </a:solidFill>
                          <a:effectLst/>
                          <a:latin typeface="+mn-lt"/>
                          <a:ea typeface="+mn-ea"/>
                          <a:cs typeface="+mn-cs"/>
                        </a:rPr>
                        <a:t>This may affect the care you receive – please speak to the practice. </a:t>
                      </a:r>
                    </a:p>
                    <a:p>
                      <a:r>
                        <a:rPr lang="en-GB" sz="1100" b="0" kern="1200" dirty="0" smtClean="0">
                          <a:solidFill>
                            <a:schemeClr val="tx1"/>
                          </a:solidFill>
                          <a:effectLst/>
                          <a:latin typeface="+mn-lt"/>
                          <a:ea typeface="+mn-ea"/>
                          <a:cs typeface="+mn-cs"/>
                        </a:rPr>
                        <a:t> </a:t>
                      </a:r>
                    </a:p>
                    <a:p>
                      <a:pPr lvl="0"/>
                      <a:r>
                        <a:rPr lang="en-GB" sz="1100" b="0" kern="1200" dirty="0" smtClean="0">
                          <a:solidFill>
                            <a:schemeClr val="tx1"/>
                          </a:solidFill>
                          <a:effectLst/>
                          <a:latin typeface="+mn-lt"/>
                          <a:ea typeface="+mn-ea"/>
                          <a:cs typeface="+mn-cs"/>
                        </a:rPr>
                        <a:t>You are not able to object to your name, address and other demographic information being sent to NHS Digital. </a:t>
                      </a:r>
                    </a:p>
                    <a:p>
                      <a:r>
                        <a:rPr lang="en-GB" sz="1100" b="0" kern="1200" dirty="0" smtClean="0">
                          <a:solidFill>
                            <a:schemeClr val="tx1"/>
                          </a:solidFill>
                          <a:effectLst/>
                          <a:latin typeface="+mn-lt"/>
                          <a:ea typeface="+mn-ea"/>
                          <a:cs typeface="+mn-cs"/>
                        </a:rPr>
                        <a:t> </a:t>
                      </a:r>
                    </a:p>
                    <a:p>
                      <a:pPr lvl="0"/>
                      <a:r>
                        <a:rPr lang="en-GB" sz="1100" b="0" kern="1200" dirty="0" smtClean="0">
                          <a:solidFill>
                            <a:schemeClr val="tx1"/>
                          </a:solidFill>
                          <a:effectLst/>
                          <a:latin typeface="+mn-lt"/>
                          <a:ea typeface="+mn-ea"/>
                          <a:cs typeface="+mn-cs"/>
                        </a:rPr>
                        <a:t>This is necessary if you wish to be registered to receive NHS care.</a:t>
                      </a:r>
                    </a:p>
                    <a:p>
                      <a:r>
                        <a:rPr lang="en-GB" sz="1100" b="0" kern="1200" dirty="0" smtClean="0">
                          <a:solidFill>
                            <a:schemeClr val="tx1"/>
                          </a:solidFill>
                          <a:effectLst/>
                          <a:latin typeface="+mn-lt"/>
                          <a:ea typeface="+mn-ea"/>
                          <a:cs typeface="+mn-cs"/>
                        </a:rPr>
                        <a:t> </a:t>
                      </a:r>
                    </a:p>
                    <a:p>
                      <a:pPr lvl="0"/>
                      <a:r>
                        <a:rPr lang="en-GB" sz="1100" b="0" kern="1200" dirty="0" smtClean="0">
                          <a:solidFill>
                            <a:schemeClr val="tx1"/>
                          </a:solidFill>
                          <a:effectLst/>
                          <a:latin typeface="+mn-lt"/>
                          <a:ea typeface="+mn-ea"/>
                          <a:cs typeface="+mn-cs"/>
                        </a:rPr>
                        <a:t>You are not able to object when information is legitimately shared for safeguarding reasons. </a:t>
                      </a:r>
                    </a:p>
                    <a:p>
                      <a:r>
                        <a:rPr lang="en-GB" sz="1100" b="0" kern="1200" dirty="0" smtClean="0">
                          <a:solidFill>
                            <a:schemeClr val="tx1"/>
                          </a:solidFill>
                          <a:effectLst/>
                          <a:latin typeface="+mn-lt"/>
                          <a:ea typeface="+mn-ea"/>
                          <a:cs typeface="+mn-cs"/>
                        </a:rPr>
                        <a:t> </a:t>
                      </a:r>
                    </a:p>
                    <a:p>
                      <a:pPr lvl="0"/>
                      <a:r>
                        <a:rPr lang="en-GB" sz="1100" b="0" kern="1200" dirty="0" smtClean="0">
                          <a:solidFill>
                            <a:schemeClr val="tx1"/>
                          </a:solidFill>
                          <a:effectLst/>
                          <a:latin typeface="+mn-lt"/>
                          <a:ea typeface="+mn-ea"/>
                          <a:cs typeface="+mn-cs"/>
                        </a:rPr>
                        <a:t>In appropriate circumstances it is a legal and professional requirement to share information for safeguarding reasons. This is to protect people from harm. </a:t>
                      </a:r>
                    </a:p>
                    <a:p>
                      <a:r>
                        <a:rPr lang="en-GB" sz="1100" b="0" kern="1200" dirty="0" smtClean="0">
                          <a:solidFill>
                            <a:schemeClr val="tx1"/>
                          </a:solidFill>
                          <a:effectLst/>
                          <a:latin typeface="+mn-lt"/>
                          <a:ea typeface="+mn-ea"/>
                          <a:cs typeface="+mn-cs"/>
                        </a:rPr>
                        <a:t> </a:t>
                      </a:r>
                    </a:p>
                    <a:p>
                      <a:pPr lvl="0"/>
                      <a:r>
                        <a:rPr lang="en-GB" sz="1100" b="0" kern="1200" dirty="0" smtClean="0">
                          <a:solidFill>
                            <a:schemeClr val="tx1"/>
                          </a:solidFill>
                          <a:effectLst/>
                          <a:latin typeface="+mn-lt"/>
                          <a:ea typeface="+mn-ea"/>
                          <a:cs typeface="+mn-cs"/>
                        </a:rPr>
                        <a:t>The information will be shared with the local safeguarding service </a:t>
                      </a:r>
                      <a:endParaRPr lang="en-GB" sz="1100" b="0" dirty="0">
                        <a:solidFill>
                          <a:schemeClr val="tx1"/>
                        </a:solidFill>
                      </a:endParaRPr>
                    </a:p>
                  </a:txBody>
                  <a:tcPr>
                    <a:solidFill>
                      <a:schemeClr val="accent5">
                        <a:lumMod val="20000"/>
                        <a:lumOff val="80000"/>
                      </a:schemeClr>
                    </a:solidFill>
                  </a:tcPr>
                </a:tc>
              </a:tr>
              <a:tr h="370840">
                <a:tc>
                  <a:txBody>
                    <a:bodyPr/>
                    <a:lstStyle/>
                    <a:p>
                      <a:r>
                        <a:rPr lang="en-GB" sz="1100" b="1" kern="1200" dirty="0" smtClean="0">
                          <a:solidFill>
                            <a:schemeClr val="dk1"/>
                          </a:solidFill>
                          <a:effectLst/>
                          <a:latin typeface="+mn-lt"/>
                          <a:ea typeface="+mn-ea"/>
                          <a:cs typeface="+mn-cs"/>
                        </a:rPr>
                        <a:t>Right to access and correct</a:t>
                      </a:r>
                      <a:endParaRPr lang="en-GB" sz="1100" b="1" dirty="0" smtClean="0">
                        <a:solidFill>
                          <a:schemeClr val="tx1"/>
                        </a:solidFill>
                      </a:endParaRPr>
                    </a:p>
                    <a:p>
                      <a:endParaRPr lang="en-GB" sz="1100" b="1" dirty="0">
                        <a:solidFill>
                          <a:schemeClr val="tx1"/>
                        </a:solidFill>
                      </a:endParaRPr>
                    </a:p>
                  </a:txBody>
                  <a:tcPr>
                    <a:solidFill>
                      <a:schemeClr val="tx2">
                        <a:lumMod val="20000"/>
                        <a:lumOff val="80000"/>
                      </a:schemeClr>
                    </a:solidFill>
                  </a:tcPr>
                </a:tc>
                <a:tc>
                  <a:txBody>
                    <a:bodyPr/>
                    <a:lstStyle/>
                    <a:p>
                      <a:pPr lvl="0"/>
                      <a:r>
                        <a:rPr lang="en-GB" sz="1100" kern="1200" dirty="0" smtClean="0">
                          <a:solidFill>
                            <a:schemeClr val="dk1"/>
                          </a:solidFill>
                          <a:effectLst/>
                          <a:latin typeface="+mn-lt"/>
                          <a:ea typeface="+mn-ea"/>
                          <a:cs typeface="+mn-cs"/>
                        </a:rPr>
                        <a:t>You have the right to access your medical record and have any errors or mistakes corrected. Please speak to a member of staff or look at our ‘subject access request’ policy on the practice website: towcestermedicalcentre.co.uk</a:t>
                      </a:r>
                    </a:p>
                    <a:p>
                      <a:r>
                        <a:rPr lang="en-GB" sz="1100" kern="1200" dirty="0" smtClean="0">
                          <a:solidFill>
                            <a:schemeClr val="dk1"/>
                          </a:solidFill>
                          <a:effectLst/>
                          <a:latin typeface="+mn-lt"/>
                          <a:ea typeface="+mn-ea"/>
                          <a:cs typeface="+mn-cs"/>
                        </a:rPr>
                        <a:t> </a:t>
                      </a:r>
                    </a:p>
                    <a:p>
                      <a:pPr lvl="0"/>
                      <a:r>
                        <a:rPr lang="en-GB" sz="1100" kern="1200" dirty="0" smtClean="0">
                          <a:solidFill>
                            <a:schemeClr val="dk1"/>
                          </a:solidFill>
                          <a:effectLst/>
                          <a:latin typeface="+mn-lt"/>
                          <a:ea typeface="+mn-ea"/>
                          <a:cs typeface="+mn-cs"/>
                        </a:rPr>
                        <a:t>We are not aware of any circumstances in which you will have the right to delete correct information from your medical record; although you are free to obtain your own legal advice if you believe there is no lawful purpose for which we hold the information and contact us if you hold a different view.</a:t>
                      </a:r>
                      <a:endParaRPr lang="en-GB" sz="1100" b="0" dirty="0" smtClean="0">
                        <a:solidFill>
                          <a:schemeClr val="tx1"/>
                        </a:solidFill>
                      </a:endParaRPr>
                    </a:p>
                  </a:txBody>
                  <a:tcPr>
                    <a:solidFill>
                      <a:schemeClr val="accent5">
                        <a:lumMod val="20000"/>
                        <a:lumOff val="80000"/>
                      </a:schemeClr>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b="1" kern="1200" dirty="0" smtClean="0">
                          <a:solidFill>
                            <a:schemeClr val="dk1"/>
                          </a:solidFill>
                          <a:effectLst/>
                          <a:latin typeface="+mn-lt"/>
                          <a:ea typeface="+mn-ea"/>
                          <a:cs typeface="+mn-cs"/>
                        </a:rPr>
                        <a:t>Retention period</a:t>
                      </a:r>
                      <a:endParaRPr lang="en-GB" sz="1100" kern="1200" dirty="0" smtClean="0">
                        <a:solidFill>
                          <a:schemeClr val="dk1"/>
                        </a:solidFill>
                        <a:effectLst/>
                        <a:latin typeface="+mn-lt"/>
                        <a:ea typeface="+mn-ea"/>
                        <a:cs typeface="+mn-cs"/>
                      </a:endParaRPr>
                    </a:p>
                    <a:p>
                      <a:endParaRPr lang="en-GB" sz="1100" dirty="0"/>
                    </a:p>
                  </a:txBody>
                  <a:tcPr>
                    <a:solidFill>
                      <a:schemeClr val="tx2">
                        <a:lumMod val="20000"/>
                        <a:lumOff val="80000"/>
                      </a:schemeClr>
                    </a:solidFill>
                  </a:tcPr>
                </a:tc>
                <a:tc>
                  <a:txBody>
                    <a:bodyPr/>
                    <a:lstStyle/>
                    <a:p>
                      <a:r>
                        <a:rPr lang="en-GB" sz="1100" kern="1200" dirty="0" smtClean="0">
                          <a:solidFill>
                            <a:schemeClr val="dk1"/>
                          </a:solidFill>
                          <a:effectLst/>
                          <a:latin typeface="+mn-lt"/>
                          <a:ea typeface="+mn-ea"/>
                          <a:cs typeface="+mn-cs"/>
                        </a:rPr>
                        <a:t>GP medical records will be kept in line with the law and national guidance. Information on how long records are kept can be found at: </a:t>
                      </a:r>
                      <a:r>
                        <a:rPr lang="en-GB" sz="1100" u="sng" kern="1200" dirty="0" smtClean="0">
                          <a:solidFill>
                            <a:schemeClr val="dk1"/>
                          </a:solidFill>
                          <a:effectLst/>
                          <a:latin typeface="+mn-lt"/>
                          <a:ea typeface="+mn-ea"/>
                          <a:cs typeface="+mn-cs"/>
                          <a:hlinkClick r:id="rId3"/>
                        </a:rPr>
                        <a:t>https://digital.nhs.uk/article/1202/Records-Management-Code-of-Practice-for-Health-and-Social-Care-2016</a:t>
                      </a:r>
                      <a:r>
                        <a:rPr lang="en-GB" sz="1100" u="sng" kern="1200" dirty="0" smtClean="0">
                          <a:solidFill>
                            <a:schemeClr val="dk1"/>
                          </a:solidFill>
                          <a:effectLst/>
                          <a:latin typeface="+mn-lt"/>
                          <a:ea typeface="+mn-ea"/>
                          <a:cs typeface="+mn-cs"/>
                        </a:rPr>
                        <a:t> </a:t>
                      </a:r>
                      <a:endParaRPr lang="en-GB" sz="1100" kern="1200" dirty="0" smtClean="0">
                        <a:solidFill>
                          <a:schemeClr val="dk1"/>
                        </a:solidFill>
                        <a:effectLst/>
                        <a:latin typeface="+mn-lt"/>
                        <a:ea typeface="+mn-ea"/>
                        <a:cs typeface="+mn-cs"/>
                      </a:endParaRPr>
                    </a:p>
                    <a:p>
                      <a:r>
                        <a:rPr lang="en-GB" sz="1100" u="none" strike="noStrike" kern="1200" dirty="0" smtClean="0">
                          <a:solidFill>
                            <a:schemeClr val="dk1"/>
                          </a:solidFill>
                          <a:effectLst/>
                          <a:latin typeface="+mn-lt"/>
                          <a:ea typeface="+mn-ea"/>
                          <a:cs typeface="+mn-cs"/>
                        </a:rPr>
                        <a:t>or speak to the practice.</a:t>
                      </a:r>
                      <a:endParaRPr lang="en-GB" sz="1100" dirty="0"/>
                    </a:p>
                  </a:txBody>
                  <a:tcPr>
                    <a:solidFill>
                      <a:schemeClr val="accent5">
                        <a:lumMod val="20000"/>
                        <a:lumOff val="80000"/>
                      </a:schemeClr>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b="1" kern="1200" dirty="0" smtClean="0">
                          <a:solidFill>
                            <a:schemeClr val="dk1"/>
                          </a:solidFill>
                          <a:effectLst/>
                          <a:latin typeface="+mn-lt"/>
                          <a:ea typeface="+mn-ea"/>
                          <a:cs typeface="+mn-cs"/>
                        </a:rPr>
                        <a:t>Right to complain</a:t>
                      </a:r>
                      <a:endParaRPr lang="en-GB" sz="1100" kern="1200" dirty="0" smtClean="0">
                        <a:solidFill>
                          <a:schemeClr val="dk1"/>
                        </a:solidFill>
                        <a:effectLst/>
                        <a:latin typeface="+mn-lt"/>
                        <a:ea typeface="+mn-ea"/>
                        <a:cs typeface="+mn-cs"/>
                      </a:endParaRPr>
                    </a:p>
                    <a:p>
                      <a:endParaRPr lang="en-GB" sz="1100" dirty="0"/>
                    </a:p>
                  </a:txBody>
                  <a:tcPr>
                    <a:solidFill>
                      <a:schemeClr val="tx2">
                        <a:lumMod val="20000"/>
                        <a:lumOff val="80000"/>
                      </a:schemeClr>
                    </a:solidFill>
                  </a:tcPr>
                </a:tc>
                <a:tc>
                  <a:txBody>
                    <a:bodyPr/>
                    <a:lstStyle/>
                    <a:p>
                      <a:r>
                        <a:rPr lang="en-GB" sz="1100" kern="1200" dirty="0" smtClean="0">
                          <a:solidFill>
                            <a:schemeClr val="dk1"/>
                          </a:solidFill>
                          <a:effectLst/>
                          <a:latin typeface="+mn-lt"/>
                          <a:ea typeface="+mn-ea"/>
                          <a:cs typeface="+mn-cs"/>
                        </a:rPr>
                        <a:t>You have the right to complain to the Information Commissioner’s Office. If you wish to complain follow this link </a:t>
                      </a:r>
                      <a:r>
                        <a:rPr lang="en-GB" sz="1100" u="sng" kern="1200" dirty="0" smtClean="0">
                          <a:solidFill>
                            <a:schemeClr val="dk1"/>
                          </a:solidFill>
                          <a:effectLst/>
                          <a:latin typeface="+mn-lt"/>
                          <a:ea typeface="+mn-ea"/>
                          <a:cs typeface="+mn-cs"/>
                        </a:rPr>
                        <a:t>https://ico.org.uk/global/contact-us</a:t>
                      </a:r>
                      <a:r>
                        <a:rPr lang="en-GB" sz="1100" u="none" kern="1200" dirty="0" smtClean="0">
                          <a:solidFill>
                            <a:schemeClr val="dk1"/>
                          </a:solidFill>
                          <a:effectLst/>
                          <a:latin typeface="+mn-lt"/>
                          <a:ea typeface="+mn-ea"/>
                          <a:cs typeface="+mn-cs"/>
                        </a:rPr>
                        <a:t> or call the helpline </a:t>
                      </a:r>
                      <a:r>
                        <a:rPr lang="en-GB" sz="1100" b="1" kern="1200" dirty="0" smtClean="0">
                          <a:solidFill>
                            <a:schemeClr val="dk1"/>
                          </a:solidFill>
                          <a:effectLst/>
                          <a:latin typeface="+mn-lt"/>
                          <a:ea typeface="+mn-ea"/>
                          <a:cs typeface="+mn-cs"/>
                        </a:rPr>
                        <a:t>0303 123 1113</a:t>
                      </a:r>
                      <a:endParaRPr lang="en-GB" sz="1100" kern="1200" dirty="0">
                        <a:solidFill>
                          <a:schemeClr val="dk1"/>
                        </a:solidFill>
                        <a:effectLst/>
                        <a:latin typeface="+mn-lt"/>
                        <a:ea typeface="+mn-ea"/>
                        <a:cs typeface="+mn-cs"/>
                      </a:endParaRPr>
                    </a:p>
                  </a:txBody>
                  <a:tcPr>
                    <a:solidFill>
                      <a:schemeClr val="accent5">
                        <a:lumMod val="20000"/>
                        <a:lumOff val="80000"/>
                      </a:schemeClr>
                    </a:solidFill>
                  </a:tcPr>
                </a:tc>
              </a:tr>
              <a:tr h="370840">
                <a:tc>
                  <a:txBody>
                    <a:bodyPr/>
                    <a:lstStyle/>
                    <a:p>
                      <a:r>
                        <a:rPr lang="en-GB" sz="1100" b="1" kern="1200" dirty="0" smtClean="0">
                          <a:solidFill>
                            <a:schemeClr val="dk1"/>
                          </a:solidFill>
                          <a:effectLst/>
                          <a:latin typeface="+mn-lt"/>
                          <a:ea typeface="+mn-ea"/>
                          <a:cs typeface="+mn-cs"/>
                        </a:rPr>
                        <a:t>Data we get from other organisations</a:t>
                      </a:r>
                      <a:endParaRPr lang="en-GB" sz="1100" dirty="0"/>
                    </a:p>
                  </a:txBody>
                  <a:tcPr>
                    <a:solidFill>
                      <a:schemeClr val="tx2">
                        <a:lumMod val="20000"/>
                        <a:lumOff val="80000"/>
                      </a:schemeClr>
                    </a:solidFill>
                  </a:tcPr>
                </a:tc>
                <a:tc>
                  <a:txBody>
                    <a:bodyPr/>
                    <a:lstStyle/>
                    <a:p>
                      <a:r>
                        <a:rPr lang="en-GB" sz="1100" kern="1200" dirty="0" smtClean="0">
                          <a:solidFill>
                            <a:schemeClr val="dk1"/>
                          </a:solidFill>
                          <a:effectLst/>
                          <a:latin typeface="+mn-lt"/>
                          <a:ea typeface="+mn-ea"/>
                          <a:cs typeface="+mn-cs"/>
                        </a:rPr>
                        <a:t>We receive information about your health from other organisations who are involved in providing you with health and social care. For example, if you go to hospital for treatment or an operation the hospital will send us a letter to let us know what happens. This means your GP medical record is kept up-to date when you receive care from other parts of the health service.</a:t>
                      </a:r>
                      <a:endParaRPr lang="en-GB" sz="1100" kern="1200" dirty="0">
                        <a:solidFill>
                          <a:schemeClr val="dk1"/>
                        </a:solidFill>
                        <a:effectLst/>
                        <a:latin typeface="+mn-lt"/>
                        <a:ea typeface="+mn-ea"/>
                        <a:cs typeface="+mn-cs"/>
                      </a:endParaRPr>
                    </a:p>
                  </a:txBody>
                  <a:tcPr>
                    <a:solidFill>
                      <a:schemeClr val="accent5">
                        <a:lumMod val="20000"/>
                        <a:lumOff val="80000"/>
                      </a:schemeClr>
                    </a:solidFill>
                  </a:tcPr>
                </a:tc>
              </a:tr>
            </a:tbl>
          </a:graphicData>
        </a:graphic>
      </p:graphicFrame>
      <p:pic>
        <p:nvPicPr>
          <p:cNvPr id="9" name="Picture 7" descr="Related image"/>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17333" y="35496"/>
            <a:ext cx="1255483" cy="1144177"/>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188640" y="1106905"/>
            <a:ext cx="6669360" cy="584775"/>
          </a:xfrm>
          <a:prstGeom prst="rect">
            <a:avLst/>
          </a:prstGeom>
        </p:spPr>
        <p:txBody>
          <a:bodyPr wrap="square">
            <a:spAutoFit/>
          </a:bodyPr>
          <a:lstStyle/>
          <a:p>
            <a:pPr algn="ctr"/>
            <a:r>
              <a:rPr lang="en-GB" sz="1600" b="1" dirty="0">
                <a:solidFill>
                  <a:schemeClr val="accent4">
                    <a:lumMod val="50000"/>
                  </a:schemeClr>
                </a:solidFill>
              </a:rPr>
              <a:t>We are required by law to provide you </a:t>
            </a:r>
            <a:r>
              <a:rPr lang="en-GB" sz="1600" b="1" dirty="0" smtClean="0">
                <a:solidFill>
                  <a:schemeClr val="accent4">
                    <a:lumMod val="50000"/>
                  </a:schemeClr>
                </a:solidFill>
              </a:rPr>
              <a:t>with the information below</a:t>
            </a:r>
          </a:p>
          <a:p>
            <a:pPr algn="ctr"/>
            <a:r>
              <a:rPr lang="en-GB" sz="1600" b="1" dirty="0" smtClean="0">
                <a:solidFill>
                  <a:schemeClr val="accent4">
                    <a:lumMod val="50000"/>
                  </a:schemeClr>
                </a:solidFill>
              </a:rPr>
              <a:t> about </a:t>
            </a:r>
            <a:r>
              <a:rPr lang="en-GB" sz="1600" b="1" dirty="0">
                <a:solidFill>
                  <a:schemeClr val="accent4">
                    <a:lumMod val="50000"/>
                  </a:schemeClr>
                </a:solidFill>
              </a:rPr>
              <a:t>how we handle your </a:t>
            </a:r>
            <a:r>
              <a:rPr lang="en-GB" sz="1600" b="1" dirty="0" smtClean="0">
                <a:solidFill>
                  <a:schemeClr val="accent4">
                    <a:lumMod val="50000"/>
                  </a:schemeClr>
                </a:solidFill>
              </a:rPr>
              <a:t>information – </a:t>
            </a:r>
            <a:r>
              <a:rPr lang="en-GB" sz="1400" b="1" i="1" dirty="0" smtClean="0">
                <a:solidFill>
                  <a:schemeClr val="accent4">
                    <a:lumMod val="50000"/>
                  </a:schemeClr>
                </a:solidFill>
              </a:rPr>
              <a:t>continued…</a:t>
            </a:r>
            <a:endParaRPr lang="en-GB" sz="1400" b="1" i="1" dirty="0">
              <a:solidFill>
                <a:schemeClr val="accent4">
                  <a:lumMod val="50000"/>
                </a:schemeClr>
              </a:solidFill>
            </a:endParaRPr>
          </a:p>
        </p:txBody>
      </p:sp>
    </p:spTree>
    <p:extLst>
      <p:ext uri="{BB962C8B-B14F-4D97-AF65-F5344CB8AC3E}">
        <p14:creationId xmlns:p14="http://schemas.microsoft.com/office/powerpoint/2010/main" val="35905054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3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circle(in)">
                                      <p:cBhvr>
                                        <p:cTn id="12" dur="3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5"/>
          <p:cNvPicPr>
            <a:picLocks noChangeAspect="1" noChangeArrowheads="1"/>
          </p:cNvPicPr>
          <p:nvPr/>
        </p:nvPicPr>
        <p:blipFill>
          <a:blip r:embed="rId2" cstate="print">
            <a:lum bright="-30000" contrast="60000"/>
            <a:extLst>
              <a:ext uri="{28A0092B-C50C-407E-A947-70E740481C1C}">
                <a14:useLocalDpi xmlns:a14="http://schemas.microsoft.com/office/drawing/2010/main" val="0"/>
              </a:ext>
            </a:extLst>
          </a:blip>
          <a:srcRect/>
          <a:stretch>
            <a:fillRect/>
          </a:stretch>
        </p:blipFill>
        <p:spPr bwMode="auto">
          <a:xfrm>
            <a:off x="5738112" y="179513"/>
            <a:ext cx="896702" cy="5760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7" descr="Related imag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17333" y="35496"/>
            <a:ext cx="1468112" cy="1337955"/>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744373" y="1681515"/>
            <a:ext cx="5442090" cy="1954381"/>
          </a:xfrm>
          <a:prstGeom prst="rect">
            <a:avLst/>
          </a:prstGeom>
        </p:spPr>
        <p:txBody>
          <a:bodyPr wrap="square">
            <a:spAutoFit/>
          </a:bodyPr>
          <a:lstStyle/>
          <a:p>
            <a:pPr lvl="0"/>
            <a:r>
              <a:rPr lang="en-US" sz="1100" dirty="0" smtClean="0"/>
              <a:t>The </a:t>
            </a:r>
            <a:r>
              <a:rPr lang="en-US" sz="1100" dirty="0"/>
              <a:t>NHS provides national screening </a:t>
            </a:r>
            <a:r>
              <a:rPr lang="en-US" sz="1100" dirty="0" err="1"/>
              <a:t>programmes</a:t>
            </a:r>
            <a:r>
              <a:rPr lang="en-US" sz="1100" dirty="0"/>
              <a:t> so that certain diseases can be detected at an early stage. </a:t>
            </a:r>
            <a:endParaRPr lang="en-GB" sz="1100" dirty="0"/>
          </a:p>
          <a:p>
            <a:r>
              <a:rPr lang="en-US" sz="1100" dirty="0"/>
              <a:t> </a:t>
            </a:r>
            <a:endParaRPr lang="en-GB" sz="1100" dirty="0"/>
          </a:p>
          <a:p>
            <a:pPr lvl="0"/>
            <a:r>
              <a:rPr lang="en-US" sz="1100" dirty="0"/>
              <a:t>These screening </a:t>
            </a:r>
            <a:r>
              <a:rPr lang="en-US" sz="1100" dirty="0" err="1"/>
              <a:t>programmes</a:t>
            </a:r>
            <a:r>
              <a:rPr lang="en-US" sz="1100" dirty="0"/>
              <a:t> include bowel cancer, breast cancer, cervical cancer, aortic aneurysms and a diabetic eye screening service. </a:t>
            </a:r>
            <a:endParaRPr lang="en-GB" sz="1100" dirty="0"/>
          </a:p>
          <a:p>
            <a:r>
              <a:rPr lang="en-US" sz="1100" dirty="0"/>
              <a:t> </a:t>
            </a:r>
            <a:endParaRPr lang="en-GB" sz="1100" dirty="0"/>
          </a:p>
          <a:p>
            <a:pPr lvl="0"/>
            <a:r>
              <a:rPr lang="en-US" sz="1100" dirty="0"/>
              <a:t>The law allows us to share your contact information with Public Health England so that you can be invited to the relevant screening </a:t>
            </a:r>
            <a:r>
              <a:rPr lang="en-US" sz="1100" dirty="0" err="1"/>
              <a:t>programme</a:t>
            </a:r>
            <a:r>
              <a:rPr lang="en-US" sz="1100" dirty="0"/>
              <a:t>. </a:t>
            </a:r>
            <a:endParaRPr lang="en-GB" sz="1100" dirty="0"/>
          </a:p>
          <a:p>
            <a:r>
              <a:rPr lang="en-GB" sz="1100" dirty="0"/>
              <a:t> </a:t>
            </a:r>
          </a:p>
          <a:p>
            <a:r>
              <a:rPr lang="en-GB" sz="1100" dirty="0"/>
              <a:t>More information can be found at: </a:t>
            </a:r>
            <a:r>
              <a:rPr lang="en-GB" sz="1100" dirty="0">
                <a:hlinkClick r:id="rId4"/>
              </a:rPr>
              <a:t>https://www.gov.uk/topic/population-screening-programmes</a:t>
            </a:r>
            <a:r>
              <a:rPr lang="en-GB" sz="1100" dirty="0"/>
              <a:t>  or speak to the practice.</a:t>
            </a:r>
          </a:p>
        </p:txBody>
      </p:sp>
      <p:sp>
        <p:nvSpPr>
          <p:cNvPr id="5" name="Rectangle 4"/>
          <p:cNvSpPr/>
          <p:nvPr/>
        </p:nvSpPr>
        <p:spPr>
          <a:xfrm>
            <a:off x="0" y="1034897"/>
            <a:ext cx="6858000" cy="338554"/>
          </a:xfrm>
          <a:prstGeom prst="rect">
            <a:avLst/>
          </a:prstGeom>
        </p:spPr>
        <p:txBody>
          <a:bodyPr wrap="square">
            <a:spAutoFit/>
          </a:bodyPr>
          <a:lstStyle/>
          <a:p>
            <a:pPr algn="ctr"/>
            <a:r>
              <a:rPr lang="en-GB" sz="1600" b="1" dirty="0" smtClean="0">
                <a:solidFill>
                  <a:schemeClr val="accent4">
                    <a:lumMod val="50000"/>
                  </a:schemeClr>
                </a:solidFill>
              </a:rPr>
              <a:t>National Screening Programmes</a:t>
            </a:r>
            <a:endParaRPr lang="en-GB" sz="1600" b="1" i="1" dirty="0">
              <a:solidFill>
                <a:schemeClr val="accent4">
                  <a:lumMod val="50000"/>
                </a:schemeClr>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4193288046"/>
              </p:ext>
            </p:extLst>
          </p:nvPr>
        </p:nvGraphicFramePr>
        <p:xfrm>
          <a:off x="764704" y="3911272"/>
          <a:ext cx="5859847" cy="4872580"/>
        </p:xfrm>
        <a:graphic>
          <a:graphicData uri="http://schemas.openxmlformats.org/drawingml/2006/table">
            <a:tbl>
              <a:tblPr firstRow="1" bandRow="1">
                <a:tableStyleId>{5C22544A-7EE6-4342-B048-85BDC9FD1C3A}</a:tableStyleId>
              </a:tblPr>
              <a:tblGrid>
                <a:gridCol w="1306110"/>
                <a:gridCol w="4553737"/>
              </a:tblGrid>
              <a:tr h="389308">
                <a:tc>
                  <a:txBody>
                    <a:bodyPr/>
                    <a:lstStyle/>
                    <a:p>
                      <a:r>
                        <a:rPr lang="en-GB" sz="1100" b="1" dirty="0" smtClean="0">
                          <a:solidFill>
                            <a:schemeClr val="tx1"/>
                          </a:solidFill>
                        </a:rPr>
                        <a:t>Data</a:t>
                      </a:r>
                      <a:r>
                        <a:rPr lang="en-GB" sz="1100" b="1" baseline="0" dirty="0" smtClean="0">
                          <a:solidFill>
                            <a:schemeClr val="tx1"/>
                          </a:solidFill>
                        </a:rPr>
                        <a:t> Controller:</a:t>
                      </a:r>
                    </a:p>
                    <a:p>
                      <a:r>
                        <a:rPr lang="en-GB" sz="1100" b="1" baseline="0" dirty="0" smtClean="0">
                          <a:solidFill>
                            <a:schemeClr val="tx1"/>
                          </a:solidFill>
                        </a:rPr>
                        <a:t>Contact Details:</a:t>
                      </a:r>
                      <a:endParaRPr lang="en-GB" sz="1100" b="1" dirty="0">
                        <a:solidFill>
                          <a:schemeClr val="tx1"/>
                        </a:solidFill>
                      </a:endParaRPr>
                    </a:p>
                  </a:txBody>
                  <a:tcPr>
                    <a:solidFill>
                      <a:schemeClr val="tx2">
                        <a:lumMod val="20000"/>
                        <a:lumOff val="80000"/>
                      </a:schemeClr>
                    </a:solidFill>
                  </a:tcPr>
                </a:tc>
                <a:tc>
                  <a:txBody>
                    <a:bodyPr/>
                    <a:lstStyle/>
                    <a:p>
                      <a:r>
                        <a:rPr lang="en-GB" sz="1100" b="1" dirty="0" smtClean="0">
                          <a:solidFill>
                            <a:schemeClr val="tx1"/>
                          </a:solidFill>
                        </a:rPr>
                        <a:t>Dr A Odwell</a:t>
                      </a:r>
                    </a:p>
                    <a:p>
                      <a:r>
                        <a:rPr lang="en-GB" sz="1100" b="0" dirty="0" smtClean="0">
                          <a:solidFill>
                            <a:schemeClr val="tx1"/>
                          </a:solidFill>
                        </a:rPr>
                        <a:t>Towcester Medical</a:t>
                      </a:r>
                      <a:r>
                        <a:rPr lang="en-GB" sz="1100" b="0" baseline="0" dirty="0" smtClean="0">
                          <a:solidFill>
                            <a:schemeClr val="tx1"/>
                          </a:solidFill>
                        </a:rPr>
                        <a:t> Centre , Link Way, Towcester, Northants, NN12 6HH</a:t>
                      </a:r>
                      <a:endParaRPr lang="en-GB" sz="1100" b="0" dirty="0">
                        <a:solidFill>
                          <a:schemeClr val="tx1"/>
                        </a:solidFill>
                      </a:endParaRPr>
                    </a:p>
                  </a:txBody>
                  <a:tcPr>
                    <a:solidFill>
                      <a:schemeClr val="accent5">
                        <a:lumMod val="20000"/>
                        <a:lumOff val="80000"/>
                      </a:schemeClr>
                    </a:solidFill>
                  </a:tcPr>
                </a:tc>
              </a:tr>
              <a:tr h="542250">
                <a:tc>
                  <a:txBody>
                    <a:bodyPr/>
                    <a:lstStyle/>
                    <a:p>
                      <a:r>
                        <a:rPr lang="en-GB" sz="1100" b="1" dirty="0" smtClean="0">
                          <a:solidFill>
                            <a:schemeClr val="tx1"/>
                          </a:solidFill>
                        </a:rPr>
                        <a:t>Data</a:t>
                      </a:r>
                      <a:r>
                        <a:rPr lang="en-GB" sz="1100" b="1" baseline="0" dirty="0" smtClean="0">
                          <a:solidFill>
                            <a:schemeClr val="tx1"/>
                          </a:solidFill>
                        </a:rPr>
                        <a:t> Protection Officer:</a:t>
                      </a:r>
                    </a:p>
                    <a:p>
                      <a:r>
                        <a:rPr lang="en-GB" sz="1100" b="1" baseline="0" dirty="0" smtClean="0">
                          <a:solidFill>
                            <a:schemeClr val="tx1"/>
                          </a:solidFill>
                        </a:rPr>
                        <a:t>Contact Details:</a:t>
                      </a:r>
                      <a:endParaRPr lang="en-GB" sz="1100" b="1" dirty="0" smtClean="0">
                        <a:solidFill>
                          <a:schemeClr val="tx1"/>
                        </a:solidFill>
                      </a:endParaRPr>
                    </a:p>
                  </a:txBody>
                  <a:tcPr>
                    <a:solidFill>
                      <a:schemeClr val="tx2">
                        <a:lumMod val="20000"/>
                        <a:lumOff val="80000"/>
                      </a:schemeClr>
                    </a:solidFill>
                  </a:tcPr>
                </a:tc>
                <a:tc>
                  <a:txBody>
                    <a:bodyPr/>
                    <a:lstStyle/>
                    <a:p>
                      <a:endParaRPr lang="en-GB" sz="1100" b="0" dirty="0" smtClean="0">
                        <a:solidFill>
                          <a:schemeClr val="tx1"/>
                        </a:solidFill>
                      </a:endParaRPr>
                    </a:p>
                    <a:p>
                      <a:r>
                        <a:rPr lang="en-GB" sz="1100" b="1" dirty="0" smtClean="0">
                          <a:solidFill>
                            <a:schemeClr val="tx1"/>
                          </a:solidFill>
                        </a:rPr>
                        <a:t>Dr A Odwell</a:t>
                      </a:r>
                    </a:p>
                    <a:p>
                      <a:r>
                        <a:rPr lang="en-GB" sz="1100" b="0" dirty="0" smtClean="0">
                          <a:solidFill>
                            <a:schemeClr val="tx1"/>
                          </a:solidFill>
                        </a:rPr>
                        <a:t>Towcester Medical</a:t>
                      </a:r>
                      <a:r>
                        <a:rPr lang="en-GB" sz="1100" b="0" baseline="0" dirty="0" smtClean="0">
                          <a:solidFill>
                            <a:schemeClr val="tx1"/>
                          </a:solidFill>
                        </a:rPr>
                        <a:t> Centre , Link Way, Towcester, Northants, NN12 6HH</a:t>
                      </a:r>
                      <a:endParaRPr lang="en-GB" sz="1100" b="0" dirty="0"/>
                    </a:p>
                  </a:txBody>
                  <a:tcPr>
                    <a:solidFill>
                      <a:schemeClr val="accent5">
                        <a:lumMod val="20000"/>
                        <a:lumOff val="80000"/>
                      </a:schemeClr>
                    </a:solidFill>
                  </a:tcPr>
                </a:tc>
              </a:tr>
              <a:tr h="107980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b="1" kern="1200" dirty="0" smtClean="0">
                          <a:solidFill>
                            <a:schemeClr val="dk1"/>
                          </a:solidFill>
                          <a:effectLst/>
                          <a:latin typeface="+mn-lt"/>
                          <a:ea typeface="+mn-ea"/>
                          <a:cs typeface="+mn-cs"/>
                        </a:rPr>
                        <a:t>Purpose of the processing</a:t>
                      </a:r>
                      <a:endParaRPr lang="en-GB" sz="1100" dirty="0"/>
                    </a:p>
                  </a:txBody>
                  <a:tcPr>
                    <a:solidFill>
                      <a:schemeClr val="tx2">
                        <a:lumMod val="20000"/>
                        <a:lumOff val="80000"/>
                      </a:schemeClr>
                    </a:solidFill>
                  </a:tcPr>
                </a:tc>
                <a:tc>
                  <a:txBody>
                    <a:bodyPr/>
                    <a:lstStyle/>
                    <a:p>
                      <a:pPr lvl="0"/>
                      <a:r>
                        <a:rPr lang="en-GB" sz="1100" kern="1200" dirty="0" smtClean="0">
                          <a:solidFill>
                            <a:schemeClr val="dk1"/>
                          </a:solidFill>
                          <a:effectLst/>
                          <a:latin typeface="+mn-lt"/>
                          <a:ea typeface="+mn-ea"/>
                          <a:cs typeface="+mn-cs"/>
                        </a:rPr>
                        <a:t>The NHS provides several national health screening programmes to detect diseases or conditions early such as cervical and breast cancer, aortic aneurysm and diabetes. </a:t>
                      </a:r>
                    </a:p>
                    <a:p>
                      <a:pPr lvl="0"/>
                      <a:endParaRPr lang="en-GB" sz="1100" kern="1200" dirty="0" smtClean="0">
                        <a:solidFill>
                          <a:schemeClr val="dk1"/>
                        </a:solidFill>
                        <a:effectLst/>
                        <a:latin typeface="+mn-lt"/>
                        <a:ea typeface="+mn-ea"/>
                        <a:cs typeface="+mn-cs"/>
                      </a:endParaRPr>
                    </a:p>
                    <a:p>
                      <a:pPr lvl="0"/>
                      <a:r>
                        <a:rPr lang="en-GB" sz="1100" kern="1200" dirty="0" smtClean="0">
                          <a:solidFill>
                            <a:schemeClr val="dk1"/>
                          </a:solidFill>
                          <a:effectLst/>
                          <a:latin typeface="+mn-lt"/>
                          <a:ea typeface="+mn-ea"/>
                          <a:cs typeface="+mn-cs"/>
                        </a:rPr>
                        <a:t>The information is shared so that the correct people are invited for screening. This means those who are most at risk can be offered treatment.</a:t>
                      </a:r>
                    </a:p>
                  </a:txBody>
                  <a:tcPr>
                    <a:solidFill>
                      <a:schemeClr val="accent5">
                        <a:lumMod val="20000"/>
                        <a:lumOff val="80000"/>
                      </a:schemeClr>
                    </a:solidFill>
                  </a:tcPr>
                </a:tc>
              </a:tr>
              <a:tr h="11540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b="1" kern="1200" dirty="0" smtClean="0">
                          <a:solidFill>
                            <a:schemeClr val="dk1"/>
                          </a:solidFill>
                          <a:effectLst/>
                          <a:latin typeface="+mn-lt"/>
                          <a:ea typeface="+mn-ea"/>
                          <a:cs typeface="+mn-cs"/>
                        </a:rPr>
                        <a:t>Lawful basis for processing</a:t>
                      </a:r>
                    </a:p>
                    <a:p>
                      <a:endParaRPr lang="en-GB" sz="1100" dirty="0"/>
                    </a:p>
                  </a:txBody>
                  <a:tcPr>
                    <a:solidFill>
                      <a:schemeClr val="tx2">
                        <a:lumMod val="20000"/>
                        <a:lumOff val="80000"/>
                      </a:schemeClr>
                    </a:solidFill>
                  </a:tcPr>
                </a:tc>
                <a:tc>
                  <a:txBody>
                    <a:bodyPr/>
                    <a:lstStyle/>
                    <a:p>
                      <a:r>
                        <a:rPr lang="en-GB" sz="1100" kern="1200" dirty="0" smtClean="0">
                          <a:solidFill>
                            <a:schemeClr val="dk1"/>
                          </a:solidFill>
                          <a:effectLst/>
                          <a:latin typeface="+mn-lt"/>
                          <a:ea typeface="+mn-ea"/>
                          <a:cs typeface="+mn-cs"/>
                        </a:rPr>
                        <a:t>The following sections of the GDPR allow us to contact patients for screening.</a:t>
                      </a:r>
                    </a:p>
                    <a:p>
                      <a:r>
                        <a:rPr lang="en-GB" sz="1100" kern="1200" dirty="0" smtClean="0">
                          <a:solidFill>
                            <a:schemeClr val="dk1"/>
                          </a:solidFill>
                          <a:effectLst/>
                          <a:latin typeface="+mn-lt"/>
                          <a:ea typeface="+mn-ea"/>
                          <a:cs typeface="+mn-cs"/>
                        </a:rPr>
                        <a:t> </a:t>
                      </a:r>
                    </a:p>
                    <a:p>
                      <a:r>
                        <a:rPr lang="en-GB" sz="1100" kern="1200" dirty="0" smtClean="0">
                          <a:solidFill>
                            <a:schemeClr val="dk1"/>
                          </a:solidFill>
                          <a:effectLst/>
                          <a:latin typeface="+mn-lt"/>
                          <a:ea typeface="+mn-ea"/>
                          <a:cs typeface="+mn-cs"/>
                        </a:rPr>
                        <a:t>Article 6(1)(e) – ‘processing is necessary…in the exercise of official authority vested in the controller...’’</a:t>
                      </a:r>
                    </a:p>
                    <a:p>
                      <a:r>
                        <a:rPr lang="en-GB" sz="1100" kern="1200" dirty="0" smtClean="0">
                          <a:solidFill>
                            <a:schemeClr val="dk1"/>
                          </a:solidFill>
                          <a:effectLst/>
                          <a:latin typeface="+mn-lt"/>
                          <a:ea typeface="+mn-ea"/>
                          <a:cs typeface="+mn-cs"/>
                        </a:rPr>
                        <a:t> </a:t>
                      </a:r>
                    </a:p>
                    <a:p>
                      <a:r>
                        <a:rPr lang="en-GB" sz="1100" kern="1200" dirty="0" smtClean="0">
                          <a:solidFill>
                            <a:schemeClr val="dk1"/>
                          </a:solidFill>
                          <a:effectLst/>
                          <a:latin typeface="+mn-lt"/>
                          <a:ea typeface="+mn-ea"/>
                          <a:cs typeface="+mn-cs"/>
                        </a:rPr>
                        <a:t>Article 9(2)(h) – ‘processing is necessary for the purpose of preventative…medicine…the provision of health or social care or treatment or the management of health or social care systems and services...’</a:t>
                      </a:r>
                      <a:endParaRPr lang="en-GB" sz="1100" dirty="0"/>
                    </a:p>
                  </a:txBody>
                  <a:tcPr>
                    <a:solidFill>
                      <a:schemeClr val="accent5">
                        <a:lumMod val="20000"/>
                        <a:lumOff val="80000"/>
                      </a:schemeClr>
                    </a:solidFill>
                  </a:tcPr>
                </a:tc>
              </a:tr>
              <a:tr h="11540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b="1" kern="1200" dirty="0" smtClean="0">
                          <a:solidFill>
                            <a:schemeClr val="dk1"/>
                          </a:solidFill>
                          <a:effectLst/>
                          <a:latin typeface="+mn-lt"/>
                          <a:ea typeface="+mn-ea"/>
                          <a:cs typeface="+mn-cs"/>
                        </a:rPr>
                        <a:t>Recipient or categories of recipients of the processed data</a:t>
                      </a:r>
                    </a:p>
                    <a:p>
                      <a:endParaRPr lang="en-GB" sz="1100" dirty="0"/>
                    </a:p>
                  </a:txBody>
                  <a:tcPr>
                    <a:solidFill>
                      <a:schemeClr val="tx2">
                        <a:lumMod val="20000"/>
                        <a:lumOff val="80000"/>
                      </a:schemeClr>
                    </a:solidFill>
                  </a:tcPr>
                </a:tc>
                <a:tc>
                  <a:txBody>
                    <a:bodyPr/>
                    <a:lstStyle/>
                    <a:p>
                      <a:r>
                        <a:rPr lang="en-GB" sz="1100" kern="1200" dirty="0" smtClean="0">
                          <a:solidFill>
                            <a:schemeClr val="dk1"/>
                          </a:solidFill>
                          <a:effectLst/>
                          <a:latin typeface="+mn-lt"/>
                          <a:ea typeface="+mn-ea"/>
                          <a:cs typeface="+mn-cs"/>
                        </a:rPr>
                        <a:t>The data will be shared with National screening Programmes </a:t>
                      </a:r>
                      <a:endParaRPr lang="en-GB" sz="1100" dirty="0"/>
                    </a:p>
                  </a:txBody>
                  <a:tcPr>
                    <a:solidFill>
                      <a:schemeClr val="accent5">
                        <a:lumMod val="20000"/>
                        <a:lumOff val="80000"/>
                      </a:schemeClr>
                    </a:solidFill>
                  </a:tcPr>
                </a:tc>
              </a:tr>
            </a:tbl>
          </a:graphicData>
        </a:graphic>
      </p:graphicFrame>
    </p:spTree>
    <p:extLst>
      <p:ext uri="{BB962C8B-B14F-4D97-AF65-F5344CB8AC3E}">
        <p14:creationId xmlns:p14="http://schemas.microsoft.com/office/powerpoint/2010/main" val="20242028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3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ircle(in)">
                                      <p:cBhvr>
                                        <p:cTn id="12" dur="3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5"/>
          <p:cNvPicPr>
            <a:picLocks noChangeAspect="1" noChangeArrowheads="1"/>
          </p:cNvPicPr>
          <p:nvPr/>
        </p:nvPicPr>
        <p:blipFill>
          <a:blip r:embed="rId2" cstate="print">
            <a:lum bright="-30000" contrast="60000"/>
            <a:extLst>
              <a:ext uri="{28A0092B-C50C-407E-A947-70E740481C1C}">
                <a14:useLocalDpi xmlns:a14="http://schemas.microsoft.com/office/drawing/2010/main" val="0"/>
              </a:ext>
            </a:extLst>
          </a:blip>
          <a:srcRect/>
          <a:stretch>
            <a:fillRect/>
          </a:stretch>
        </p:blipFill>
        <p:spPr bwMode="auto">
          <a:xfrm>
            <a:off x="5738112" y="179513"/>
            <a:ext cx="896702" cy="5760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7" descr="Related imag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17333" y="35496"/>
            <a:ext cx="1501246" cy="1368152"/>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0" y="1034897"/>
            <a:ext cx="6858000" cy="553998"/>
          </a:xfrm>
          <a:prstGeom prst="rect">
            <a:avLst/>
          </a:prstGeom>
        </p:spPr>
        <p:txBody>
          <a:bodyPr wrap="square">
            <a:spAutoFit/>
          </a:bodyPr>
          <a:lstStyle/>
          <a:p>
            <a:pPr algn="ctr"/>
            <a:r>
              <a:rPr lang="en-GB" sz="1600" b="1" dirty="0" smtClean="0">
                <a:solidFill>
                  <a:schemeClr val="accent4">
                    <a:lumMod val="50000"/>
                  </a:schemeClr>
                </a:solidFill>
              </a:rPr>
              <a:t>National Screening Programmes</a:t>
            </a:r>
          </a:p>
          <a:p>
            <a:pPr algn="ctr"/>
            <a:r>
              <a:rPr lang="en-GB" sz="1400" b="1" i="1" dirty="0" smtClean="0">
                <a:solidFill>
                  <a:schemeClr val="accent4">
                    <a:lumMod val="50000"/>
                  </a:schemeClr>
                </a:solidFill>
              </a:rPr>
              <a:t>continued…</a:t>
            </a:r>
            <a:endParaRPr lang="en-GB" sz="1400" b="1" i="1" dirty="0">
              <a:solidFill>
                <a:schemeClr val="accent4">
                  <a:lumMod val="50000"/>
                </a:schemeClr>
              </a:solidFill>
            </a:endParaRPr>
          </a:p>
        </p:txBody>
      </p:sp>
      <p:graphicFrame>
        <p:nvGraphicFramePr>
          <p:cNvPr id="8" name="Table 7"/>
          <p:cNvGraphicFramePr>
            <a:graphicFrameLocks noGrp="1"/>
          </p:cNvGraphicFramePr>
          <p:nvPr>
            <p:extLst>
              <p:ext uri="{D42A27DB-BD31-4B8C-83A1-F6EECF244321}">
                <p14:modId xmlns:p14="http://schemas.microsoft.com/office/powerpoint/2010/main" val="3070195035"/>
              </p:ext>
            </p:extLst>
          </p:nvPr>
        </p:nvGraphicFramePr>
        <p:xfrm>
          <a:off x="737505" y="2051720"/>
          <a:ext cx="5859847" cy="5546508"/>
        </p:xfrm>
        <a:graphic>
          <a:graphicData uri="http://schemas.openxmlformats.org/drawingml/2006/table">
            <a:tbl>
              <a:tblPr firstRow="1" bandRow="1">
                <a:tableStyleId>{5C22544A-7EE6-4342-B048-85BDC9FD1C3A}</a:tableStyleId>
              </a:tblPr>
              <a:tblGrid>
                <a:gridCol w="1306110"/>
                <a:gridCol w="4553737"/>
              </a:tblGrid>
              <a:tr h="38930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b="1" kern="1200" dirty="0" smtClean="0">
                          <a:solidFill>
                            <a:schemeClr val="tx1"/>
                          </a:solidFill>
                          <a:effectLst/>
                          <a:latin typeface="+mn-lt"/>
                          <a:ea typeface="+mn-ea"/>
                          <a:cs typeface="+mn-cs"/>
                        </a:rPr>
                        <a:t>Rights to object</a:t>
                      </a:r>
                    </a:p>
                    <a:p>
                      <a:endParaRPr lang="en-GB" sz="1100" b="1" dirty="0">
                        <a:solidFill>
                          <a:schemeClr val="tx1"/>
                        </a:solidFill>
                      </a:endParaRPr>
                    </a:p>
                  </a:txBody>
                  <a:tcPr>
                    <a:solidFill>
                      <a:schemeClr val="tx2">
                        <a:lumMod val="20000"/>
                        <a:lumOff val="80000"/>
                      </a:schemeClr>
                    </a:solidFill>
                  </a:tcPr>
                </a:tc>
                <a:tc>
                  <a:txBody>
                    <a:bodyPr/>
                    <a:lstStyle/>
                    <a:p>
                      <a:r>
                        <a:rPr lang="en-GB" sz="1100" b="0" kern="1200" dirty="0" smtClean="0">
                          <a:solidFill>
                            <a:schemeClr val="tx1"/>
                          </a:solidFill>
                          <a:effectLst/>
                          <a:latin typeface="+mn-lt"/>
                          <a:ea typeface="+mn-ea"/>
                          <a:cs typeface="+mn-cs"/>
                        </a:rPr>
                        <a:t>For national screening programmes: you can opt so that you no longer receive an invitation to a screening programme. </a:t>
                      </a:r>
                    </a:p>
                    <a:p>
                      <a:r>
                        <a:rPr lang="en-GB" sz="1100" b="0" kern="1200" dirty="0" smtClean="0">
                          <a:solidFill>
                            <a:schemeClr val="tx1"/>
                          </a:solidFill>
                          <a:effectLst/>
                          <a:latin typeface="+mn-lt"/>
                          <a:ea typeface="+mn-ea"/>
                          <a:cs typeface="+mn-cs"/>
                        </a:rPr>
                        <a:t>See: </a:t>
                      </a:r>
                      <a:r>
                        <a:rPr lang="en-GB" sz="1100" b="0" u="sng" kern="1200" dirty="0" smtClean="0">
                          <a:solidFill>
                            <a:schemeClr val="tx1"/>
                          </a:solidFill>
                          <a:effectLst/>
                          <a:latin typeface="+mn-lt"/>
                          <a:ea typeface="+mn-ea"/>
                          <a:cs typeface="+mn-cs"/>
                          <a:hlinkClick r:id="rId4"/>
                        </a:rPr>
                        <a:t>https://www.gov.uk/government/publications/opting-out-of-the-nhs-population-screening-programmes</a:t>
                      </a:r>
                      <a:endParaRPr lang="en-GB" sz="1100" b="0" kern="1200" dirty="0" smtClean="0">
                        <a:solidFill>
                          <a:schemeClr val="tx1"/>
                        </a:solidFill>
                        <a:effectLst/>
                        <a:latin typeface="+mn-lt"/>
                        <a:ea typeface="+mn-ea"/>
                        <a:cs typeface="+mn-cs"/>
                      </a:endParaRPr>
                    </a:p>
                    <a:p>
                      <a:r>
                        <a:rPr lang="en-GB" sz="1100" b="0" kern="1200" dirty="0" smtClean="0">
                          <a:solidFill>
                            <a:schemeClr val="tx1"/>
                          </a:solidFill>
                          <a:effectLst/>
                          <a:latin typeface="+mn-lt"/>
                          <a:ea typeface="+mn-ea"/>
                          <a:cs typeface="+mn-cs"/>
                        </a:rPr>
                        <a:t> </a:t>
                      </a:r>
                    </a:p>
                    <a:p>
                      <a:r>
                        <a:rPr lang="en-GB" sz="1100" b="0" kern="1200" dirty="0" smtClean="0">
                          <a:solidFill>
                            <a:schemeClr val="tx1"/>
                          </a:solidFill>
                          <a:effectLst/>
                          <a:latin typeface="+mn-lt"/>
                          <a:ea typeface="+mn-ea"/>
                          <a:cs typeface="+mn-cs"/>
                        </a:rPr>
                        <a:t>Or speak to your practice.</a:t>
                      </a:r>
                      <a:r>
                        <a:rPr lang="en-GB" sz="1100" b="1" kern="1200" dirty="0" smtClean="0">
                          <a:solidFill>
                            <a:schemeClr val="tx1"/>
                          </a:solidFill>
                          <a:effectLst/>
                          <a:latin typeface="+mn-lt"/>
                          <a:ea typeface="+mn-ea"/>
                          <a:cs typeface="+mn-cs"/>
                        </a:rPr>
                        <a:t> </a:t>
                      </a:r>
                    </a:p>
                  </a:txBody>
                  <a:tcPr>
                    <a:solidFill>
                      <a:schemeClr val="accent5">
                        <a:lumMod val="20000"/>
                        <a:lumOff val="80000"/>
                      </a:schemeClr>
                    </a:solidFill>
                  </a:tcPr>
                </a:tc>
              </a:tr>
              <a:tr h="542250">
                <a:tc>
                  <a:txBody>
                    <a:bodyPr/>
                    <a:lstStyle/>
                    <a:p>
                      <a:r>
                        <a:rPr lang="en-GB" sz="1100" b="1" kern="1200" dirty="0" smtClean="0">
                          <a:solidFill>
                            <a:schemeClr val="dk1"/>
                          </a:solidFill>
                          <a:effectLst/>
                          <a:latin typeface="+mn-lt"/>
                          <a:ea typeface="+mn-ea"/>
                          <a:cs typeface="+mn-cs"/>
                        </a:rPr>
                        <a:t>Right to access and correct</a:t>
                      </a:r>
                      <a:endParaRPr lang="en-GB" sz="1100" b="1" dirty="0" smtClean="0">
                        <a:solidFill>
                          <a:schemeClr val="tx1"/>
                        </a:solidFill>
                      </a:endParaRPr>
                    </a:p>
                  </a:txBody>
                  <a:tcPr>
                    <a:solidFill>
                      <a:schemeClr val="tx2">
                        <a:lumMod val="20000"/>
                        <a:lumOff val="80000"/>
                      </a:schemeClr>
                    </a:solidFill>
                  </a:tcPr>
                </a:tc>
                <a:tc>
                  <a:txBody>
                    <a:bodyPr/>
                    <a:lstStyle/>
                    <a:p>
                      <a:pPr lvl="0"/>
                      <a:r>
                        <a:rPr lang="en-GB" sz="1100" kern="1200" dirty="0" smtClean="0">
                          <a:solidFill>
                            <a:schemeClr val="dk1"/>
                          </a:solidFill>
                          <a:effectLst/>
                          <a:latin typeface="+mn-lt"/>
                          <a:ea typeface="+mn-ea"/>
                          <a:cs typeface="+mn-cs"/>
                        </a:rPr>
                        <a:t>You have the right to access your medical record and have any errors or mistakes corrected. Please speak to a member of staff or look at our ‘subject access request’ policy on the practice website – https://www.towcestermedicalcentre.co.uk/</a:t>
                      </a:r>
                    </a:p>
                    <a:p>
                      <a:r>
                        <a:rPr lang="en-GB" sz="1100" kern="1200" dirty="0" smtClean="0">
                          <a:solidFill>
                            <a:schemeClr val="dk1"/>
                          </a:solidFill>
                          <a:effectLst/>
                          <a:latin typeface="+mn-lt"/>
                          <a:ea typeface="+mn-ea"/>
                          <a:cs typeface="+mn-cs"/>
                        </a:rPr>
                        <a:t> </a:t>
                      </a:r>
                    </a:p>
                    <a:p>
                      <a:r>
                        <a:rPr lang="en-GB" sz="1100" kern="1200" dirty="0" smtClean="0">
                          <a:solidFill>
                            <a:schemeClr val="dk1"/>
                          </a:solidFill>
                          <a:effectLst/>
                          <a:latin typeface="+mn-lt"/>
                          <a:ea typeface="+mn-ea"/>
                          <a:cs typeface="+mn-cs"/>
                        </a:rPr>
                        <a:t>We are not aware of any circumstances in which you will have the right to delete correct information from your medical record; although you are free to obtain your own legal advice if you believe there is no lawful purpose for which we hold the information and contact us if you hold a different view.</a:t>
                      </a:r>
                      <a:endParaRPr lang="en-GB" sz="1100" b="0" dirty="0"/>
                    </a:p>
                  </a:txBody>
                  <a:tcPr>
                    <a:solidFill>
                      <a:schemeClr val="accent5">
                        <a:lumMod val="20000"/>
                        <a:lumOff val="80000"/>
                      </a:schemeClr>
                    </a:solidFill>
                  </a:tcPr>
                </a:tc>
              </a:tr>
              <a:tr h="97492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b="1" kern="1200" dirty="0" smtClean="0">
                          <a:solidFill>
                            <a:schemeClr val="dk1"/>
                          </a:solidFill>
                          <a:effectLst/>
                          <a:latin typeface="+mn-lt"/>
                          <a:ea typeface="+mn-ea"/>
                          <a:cs typeface="+mn-cs"/>
                        </a:rPr>
                        <a:t>Retention period</a:t>
                      </a:r>
                      <a:endParaRPr lang="en-GB" sz="1100" kern="1200" dirty="0" smtClean="0">
                        <a:solidFill>
                          <a:schemeClr val="dk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1100" dirty="0"/>
                    </a:p>
                  </a:txBody>
                  <a:tcPr>
                    <a:solidFill>
                      <a:schemeClr val="tx2">
                        <a:lumMod val="20000"/>
                        <a:lumOff val="80000"/>
                      </a:schemeClr>
                    </a:solidFill>
                  </a:tcPr>
                </a:tc>
                <a:tc>
                  <a:txBody>
                    <a:bodyPr/>
                    <a:lstStyle/>
                    <a:p>
                      <a:r>
                        <a:rPr lang="en-GB" sz="1100" kern="1200" dirty="0" smtClean="0">
                          <a:solidFill>
                            <a:schemeClr val="dk1"/>
                          </a:solidFill>
                          <a:effectLst/>
                          <a:latin typeface="+mn-lt"/>
                          <a:ea typeface="+mn-ea"/>
                          <a:cs typeface="+mn-cs"/>
                        </a:rPr>
                        <a:t>GP medical records will be kept in line with the law and national guidance. </a:t>
                      </a:r>
                    </a:p>
                    <a:p>
                      <a:r>
                        <a:rPr lang="en-GB" sz="1100" kern="1200" dirty="0" smtClean="0">
                          <a:solidFill>
                            <a:schemeClr val="dk1"/>
                          </a:solidFill>
                          <a:effectLst/>
                          <a:latin typeface="+mn-lt"/>
                          <a:ea typeface="+mn-ea"/>
                          <a:cs typeface="+mn-cs"/>
                        </a:rPr>
                        <a:t>Information on how long records can be kept can be found at: </a:t>
                      </a:r>
                      <a:r>
                        <a:rPr lang="en-GB" sz="1100" u="sng" kern="1200" dirty="0" smtClean="0">
                          <a:solidFill>
                            <a:schemeClr val="dk1"/>
                          </a:solidFill>
                          <a:effectLst/>
                          <a:latin typeface="+mn-lt"/>
                          <a:ea typeface="+mn-ea"/>
                          <a:cs typeface="+mn-cs"/>
                          <a:hlinkClick r:id="rId5"/>
                        </a:rPr>
                        <a:t>https://digital.nhs.uk/article/1202/Records-Management-Code-of-Practice-for-Health-and-Social-Care-2016</a:t>
                      </a:r>
                      <a:r>
                        <a:rPr lang="en-GB" sz="1100" u="none" strike="noStrike" kern="1200" dirty="0" smtClean="0">
                          <a:solidFill>
                            <a:schemeClr val="dk1"/>
                          </a:solidFill>
                          <a:effectLst/>
                          <a:latin typeface="+mn-lt"/>
                          <a:ea typeface="+mn-ea"/>
                          <a:cs typeface="+mn-cs"/>
                        </a:rPr>
                        <a:t> </a:t>
                      </a:r>
                      <a:endParaRPr lang="en-GB" sz="1100" kern="1200" dirty="0" smtClean="0">
                        <a:solidFill>
                          <a:schemeClr val="dk1"/>
                        </a:solidFill>
                        <a:effectLst/>
                        <a:latin typeface="+mn-lt"/>
                        <a:ea typeface="+mn-ea"/>
                        <a:cs typeface="+mn-cs"/>
                      </a:endParaRPr>
                    </a:p>
                    <a:p>
                      <a:r>
                        <a:rPr lang="en-GB" sz="1100" u="none" strike="noStrike" kern="1200" dirty="0" smtClean="0">
                          <a:solidFill>
                            <a:schemeClr val="dk1"/>
                          </a:solidFill>
                          <a:effectLst/>
                          <a:latin typeface="+mn-lt"/>
                          <a:ea typeface="+mn-ea"/>
                          <a:cs typeface="+mn-cs"/>
                        </a:rPr>
                        <a:t>or speak to the practice.</a:t>
                      </a:r>
                      <a:endParaRPr lang="en-GB" sz="1100" kern="1200" dirty="0" smtClean="0">
                        <a:solidFill>
                          <a:schemeClr val="dk1"/>
                        </a:solidFill>
                        <a:effectLst/>
                        <a:latin typeface="+mn-lt"/>
                        <a:ea typeface="+mn-ea"/>
                        <a:cs typeface="+mn-cs"/>
                      </a:endParaRPr>
                    </a:p>
                  </a:txBody>
                  <a:tcPr>
                    <a:solidFill>
                      <a:schemeClr val="accent5">
                        <a:lumMod val="20000"/>
                        <a:lumOff val="80000"/>
                      </a:schemeClr>
                    </a:solidFill>
                  </a:tcPr>
                </a:tc>
              </a:tr>
              <a:tr h="72008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b="1" kern="1200" dirty="0" smtClean="0">
                          <a:solidFill>
                            <a:schemeClr val="dk1"/>
                          </a:solidFill>
                          <a:effectLst/>
                          <a:latin typeface="+mn-lt"/>
                          <a:ea typeface="+mn-ea"/>
                          <a:cs typeface="+mn-cs"/>
                        </a:rPr>
                        <a:t>Right to complain</a:t>
                      </a:r>
                      <a:endParaRPr lang="en-GB" sz="1100" kern="1200" dirty="0" smtClean="0">
                        <a:solidFill>
                          <a:schemeClr val="dk1"/>
                        </a:solidFill>
                        <a:effectLst/>
                        <a:latin typeface="+mn-lt"/>
                        <a:ea typeface="+mn-ea"/>
                        <a:cs typeface="+mn-cs"/>
                      </a:endParaRPr>
                    </a:p>
                    <a:p>
                      <a:endParaRPr lang="en-GB" sz="1100" dirty="0"/>
                    </a:p>
                  </a:txBody>
                  <a:tcPr>
                    <a:solidFill>
                      <a:schemeClr val="tx2">
                        <a:lumMod val="20000"/>
                        <a:lumOff val="80000"/>
                      </a:schemeClr>
                    </a:solidFill>
                  </a:tcPr>
                </a:tc>
                <a:tc>
                  <a:txBody>
                    <a:bodyPr/>
                    <a:lstStyle/>
                    <a:p>
                      <a:r>
                        <a:rPr lang="en-GB" sz="1100" kern="1200" dirty="0" smtClean="0">
                          <a:solidFill>
                            <a:schemeClr val="dk1"/>
                          </a:solidFill>
                          <a:effectLst/>
                          <a:latin typeface="+mn-lt"/>
                          <a:ea typeface="+mn-ea"/>
                          <a:cs typeface="+mn-cs"/>
                        </a:rPr>
                        <a:t>You have the right to complain to the Information Commissioner’s Office. If you wish to complain follow this link </a:t>
                      </a:r>
                      <a:r>
                        <a:rPr lang="en-GB" sz="1100" u="sng" kern="1200" dirty="0" smtClean="0">
                          <a:solidFill>
                            <a:schemeClr val="dk1"/>
                          </a:solidFill>
                          <a:effectLst/>
                          <a:latin typeface="+mn-lt"/>
                          <a:ea typeface="+mn-ea"/>
                          <a:cs typeface="+mn-cs"/>
                          <a:hlinkClick r:id="rId6"/>
                        </a:rPr>
                        <a:t>https://ico.org.uk/global/contact-us/</a:t>
                      </a:r>
                      <a:r>
                        <a:rPr lang="en-GB" sz="1100" u="sng" kern="1200" dirty="0" smtClean="0">
                          <a:solidFill>
                            <a:schemeClr val="dk1"/>
                          </a:solidFill>
                          <a:effectLst/>
                          <a:latin typeface="+mn-lt"/>
                          <a:ea typeface="+mn-ea"/>
                          <a:cs typeface="+mn-cs"/>
                        </a:rPr>
                        <a:t> </a:t>
                      </a:r>
                      <a:r>
                        <a:rPr lang="en-GB" sz="1100" u="none" strike="noStrike" kern="1200" dirty="0" smtClean="0">
                          <a:solidFill>
                            <a:schemeClr val="dk1"/>
                          </a:solidFill>
                          <a:effectLst/>
                          <a:latin typeface="+mn-lt"/>
                          <a:ea typeface="+mn-ea"/>
                          <a:cs typeface="+mn-cs"/>
                        </a:rPr>
                        <a:t>or call the helpline 0303 123 1113</a:t>
                      </a:r>
                      <a:endParaRPr lang="en-GB" sz="1100" kern="1200" dirty="0" smtClean="0">
                        <a:solidFill>
                          <a:schemeClr val="dk1"/>
                        </a:solidFill>
                        <a:effectLst/>
                        <a:latin typeface="+mn-lt"/>
                        <a:ea typeface="+mn-ea"/>
                        <a:cs typeface="+mn-cs"/>
                      </a:endParaRPr>
                    </a:p>
                  </a:txBody>
                  <a:tcPr>
                    <a:solidFill>
                      <a:schemeClr val="accent5">
                        <a:lumMod val="20000"/>
                        <a:lumOff val="80000"/>
                      </a:schemeClr>
                    </a:solidFill>
                  </a:tcPr>
                </a:tc>
              </a:tr>
              <a:tr h="1154020">
                <a:tc>
                  <a:txBody>
                    <a:bodyPr/>
                    <a:lstStyle/>
                    <a:p>
                      <a:r>
                        <a:rPr lang="en-GB" sz="1100" b="1" kern="1200" dirty="0" smtClean="0">
                          <a:solidFill>
                            <a:schemeClr val="dk1"/>
                          </a:solidFill>
                          <a:effectLst/>
                          <a:latin typeface="+mn-lt"/>
                          <a:ea typeface="+mn-ea"/>
                          <a:cs typeface="+mn-cs"/>
                        </a:rPr>
                        <a:t>Data we get from other organisations</a:t>
                      </a:r>
                      <a:endParaRPr lang="en-GB" sz="1100" b="1" dirty="0"/>
                    </a:p>
                  </a:txBody>
                  <a:tcPr>
                    <a:solidFill>
                      <a:schemeClr val="tx2">
                        <a:lumMod val="20000"/>
                        <a:lumOff val="80000"/>
                      </a:schemeClr>
                    </a:solidFill>
                  </a:tcPr>
                </a:tc>
                <a:tc>
                  <a:txBody>
                    <a:bodyPr/>
                    <a:lstStyle/>
                    <a:p>
                      <a:r>
                        <a:rPr lang="en-GB" sz="1100" kern="1200" dirty="0" smtClean="0">
                          <a:solidFill>
                            <a:schemeClr val="dk1"/>
                          </a:solidFill>
                          <a:effectLst/>
                          <a:latin typeface="+mn-lt"/>
                          <a:ea typeface="+mn-ea"/>
                          <a:cs typeface="+mn-cs"/>
                        </a:rPr>
                        <a:t>We receive information about your health from other organisations who are involved in providing you with health and social care. For example, if you go to hospital for treatment or an operation the hospital will send us a letter to let us know what happens. This means your GP medical record is kept up-to date when you receive care from other parts of the health service.</a:t>
                      </a:r>
                      <a:endParaRPr lang="en-GB" sz="1100" dirty="0"/>
                    </a:p>
                  </a:txBody>
                  <a:tcPr>
                    <a:solidFill>
                      <a:schemeClr val="accent5">
                        <a:lumMod val="20000"/>
                        <a:lumOff val="80000"/>
                      </a:schemeClr>
                    </a:solidFill>
                  </a:tcPr>
                </a:tc>
              </a:tr>
            </a:tbl>
          </a:graphicData>
        </a:graphic>
      </p:graphicFrame>
    </p:spTree>
    <p:extLst>
      <p:ext uri="{BB962C8B-B14F-4D97-AF65-F5344CB8AC3E}">
        <p14:creationId xmlns:p14="http://schemas.microsoft.com/office/powerpoint/2010/main" val="24937897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3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ircle(in)">
                                      <p:cBhvr>
                                        <p:cTn id="12" dur="3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298</TotalTime>
  <Words>899</Words>
  <Application>Microsoft Office PowerPoint</Application>
  <PresentationFormat>On-screen Show (4:3)</PresentationFormat>
  <Paragraphs>156</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gem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gem</dc:creator>
  <cp:lastModifiedBy>gem</cp:lastModifiedBy>
  <cp:revision>24</cp:revision>
  <cp:lastPrinted>2018-05-23T09:23:07Z</cp:lastPrinted>
  <dcterms:created xsi:type="dcterms:W3CDTF">2018-05-16T11:36:45Z</dcterms:created>
  <dcterms:modified xsi:type="dcterms:W3CDTF">2018-05-23T09:24:16Z</dcterms:modified>
</cp:coreProperties>
</file>